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96" r:id="rId1"/>
  </p:sldMasterIdLst>
  <p:notesMasterIdLst>
    <p:notesMasterId r:id="rId13"/>
  </p:notesMasterIdLst>
  <p:sldIdLst>
    <p:sldId id="426" r:id="rId2"/>
    <p:sldId id="433" r:id="rId3"/>
    <p:sldId id="427" r:id="rId4"/>
    <p:sldId id="476" r:id="rId5"/>
    <p:sldId id="428" r:id="rId6"/>
    <p:sldId id="429" r:id="rId7"/>
    <p:sldId id="470" r:id="rId8"/>
    <p:sldId id="475" r:id="rId9"/>
    <p:sldId id="471" r:id="rId10"/>
    <p:sldId id="474" r:id="rId11"/>
    <p:sldId id="434" r:id="rId12"/>
  </p:sldIdLst>
  <p:sldSz cx="9144000" cy="5715000" type="screen16x10"/>
  <p:notesSz cx="6858000" cy="9144000"/>
  <p:embeddedFontLst>
    <p:embeddedFont>
      <p:font typeface="MS PGothic" panose="020B0600070205080204" pitchFamily="34" charset="-128"/>
      <p:regular r:id="rId14"/>
    </p:embeddedFont>
    <p:embeddedFont>
      <p:font typeface="Calibri" panose="020F0502020204030204" pitchFamily="34" charset="0"/>
      <p:regular r:id="rId15"/>
      <p:bold r:id="rId16"/>
      <p:italic r:id="rId17"/>
      <p:boldItalic r:id="rId18"/>
    </p:embeddedFont>
    <p:embeddedFont>
      <p:font typeface="Verdana" panose="020B0604030504040204" pitchFamily="34" charset="0"/>
      <p:regular r:id="rId19"/>
      <p:bold r:id="rId20"/>
      <p:italic r:id="rId21"/>
      <p:boldItalic r:id="rId22"/>
    </p:embeddedFont>
  </p:embeddedFont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849" autoAdjust="0"/>
  </p:normalViewPr>
  <p:slideViewPr>
    <p:cSldViewPr>
      <p:cViewPr>
        <p:scale>
          <a:sx n="85" d="100"/>
          <a:sy n="85" d="100"/>
        </p:scale>
        <p:origin x="-72" y="-72"/>
      </p:cViewPr>
      <p:guideLst>
        <p:guide orient="horz" pos="1512"/>
        <p:guide pos="338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114300" cy="1143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font" Target="fonts/font5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8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4.fntdata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font" Target="fonts/font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openxmlformats.org/officeDocument/2006/relationships/font" Target="fonts/font9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1139CB-FC8D-44BF-B5C4-C14ECADF62A0}" type="datetimeFigureOut">
              <a:rPr lang="en-US" smtClean="0"/>
              <a:t>6/7/2015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FCE615-EFDB-420A-87DA-FB6ECB7719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50305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587814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02961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55908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6067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60670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98144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98144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38102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t's Re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 bwMode="auto">
          <a:xfrm>
            <a:off x="221877" y="183731"/>
            <a:ext cx="26356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Let’s Review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18837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 Common Mistak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 bwMode="auto">
          <a:xfrm>
            <a:off x="221876" y="183731"/>
            <a:ext cx="5150224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A Common Misunderstanding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90265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re Les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 bwMode="auto">
          <a:xfrm>
            <a:off x="221877" y="183731"/>
            <a:ext cx="26356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Core Lesson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26731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300" y="114300"/>
            <a:ext cx="8915400" cy="480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pic>
        <p:nvPicPr>
          <p:cNvPr id="6" name="Picture 5" descr="C:\Users\Eric Westendorf\Dropbox\LearnZillion\marketing\Logo\NEW LOGO!\LearnZillion just the long logo-01.png"/>
          <p:cNvPicPr>
            <a:picLocks noChangeAspect="1" noChangeArrowheads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5173980"/>
            <a:ext cx="2400300" cy="4320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09" r:id="rId2"/>
    <p:sldLayoutId id="2147483702" r:id="rId3"/>
    <p:sldLayoutId id="2147483715" r:id="rId4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2400" b="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9pPr>
    </p:titleStyle>
    <p:bodyStyle>
      <a:lvl1pPr marL="228600" indent="-228600" algn="l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1pPr>
      <a:lvl2pPr marL="5715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2pPr>
      <a:lvl3pPr marL="9144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3pPr>
      <a:lvl4pPr marL="12573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4pPr>
      <a:lvl5pPr marL="1600200" indent="-228600" algn="l" rtl="0" fontAlgn="base">
        <a:spcBef>
          <a:spcPct val="20000"/>
        </a:spcBef>
        <a:spcAft>
          <a:spcPct val="0"/>
        </a:spcAft>
        <a:buFont typeface="Courier New" pitchFamily="49" charset="0"/>
        <a:buChar char="o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tif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4" Type="http://schemas.microsoft.com/office/2007/relationships/hdphoto" Target="../media/hdphoto1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tif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4294967295"/>
          </p:nvPr>
        </p:nvSpPr>
        <p:spPr>
          <a:xfrm>
            <a:off x="1028700" y="874693"/>
            <a:ext cx="7429500" cy="954107"/>
          </a:xfrm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en-US" sz="2800" dirty="0" smtClean="0">
                <a:solidFill>
                  <a:schemeClr val="accent5"/>
                </a:solidFill>
              </a:rPr>
              <a:t>How do you solve a word problem using a number line?</a:t>
            </a:r>
            <a:endParaRPr lang="en-US" sz="2800" dirty="0">
              <a:solidFill>
                <a:schemeClr val="accent5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4294967295"/>
          </p:nvPr>
        </p:nvSpPr>
        <p:spPr>
          <a:xfrm>
            <a:off x="1028700" y="2246293"/>
            <a:ext cx="7315200" cy="954107"/>
          </a:xfrm>
        </p:spPr>
        <p:txBody>
          <a:bodyPr>
            <a:spAutoFit/>
          </a:bodyPr>
          <a:lstStyle/>
          <a:p>
            <a:pPr marL="0" indent="0" algn="ctr">
              <a:buNone/>
            </a:pPr>
            <a:r>
              <a:rPr lang="en-US" sz="2800" dirty="0" smtClean="0">
                <a:solidFill>
                  <a:schemeClr val="accent1"/>
                </a:solidFill>
              </a:rPr>
              <a:t>18 birds were in a park. 11 flew away. How many birds are left in the park?</a:t>
            </a:r>
            <a:endParaRPr lang="en-US" sz="2800" dirty="0">
              <a:solidFill>
                <a:schemeClr val="accent1"/>
              </a:solidFill>
            </a:endParaRPr>
          </a:p>
        </p:txBody>
      </p:sp>
      <p:pic>
        <p:nvPicPr>
          <p:cNvPr id="21" name="Picture 20" descr="Bird.tif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6100" y="3429000"/>
            <a:ext cx="2913593" cy="160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0942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4641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3"/>
          <p:cNvSpPr txBox="1">
            <a:spLocks/>
          </p:cNvSpPr>
          <p:nvPr/>
        </p:nvSpPr>
        <p:spPr bwMode="auto">
          <a:xfrm>
            <a:off x="2628900" y="2044124"/>
            <a:ext cx="2171700" cy="584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3200" dirty="0" smtClean="0">
                <a:solidFill>
                  <a:schemeClr val="accent5"/>
                </a:solidFill>
                <a:latin typeface="Orly's Font 2" pitchFamily="66" charset="0"/>
              </a:rPr>
              <a:t>27 + 70 = </a:t>
            </a:r>
            <a:endParaRPr lang="en-US" sz="32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grpSp>
        <p:nvGrpSpPr>
          <p:cNvPr id="93" name="Group 92"/>
          <p:cNvGrpSpPr/>
          <p:nvPr/>
        </p:nvGrpSpPr>
        <p:grpSpPr>
          <a:xfrm>
            <a:off x="228600" y="4000500"/>
            <a:ext cx="8686800" cy="210394"/>
            <a:chOff x="228600" y="4000500"/>
            <a:chExt cx="8686800" cy="210394"/>
          </a:xfrm>
        </p:grpSpPr>
        <p:cxnSp>
          <p:nvCxnSpPr>
            <p:cNvPr id="25" name="Straight Connector 24"/>
            <p:cNvCxnSpPr/>
            <p:nvPr/>
          </p:nvCxnSpPr>
          <p:spPr bwMode="auto">
            <a:xfrm>
              <a:off x="5926654" y="4000500"/>
              <a:ext cx="0" cy="21039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 bwMode="auto">
            <a:xfrm>
              <a:off x="3280814" y="4000500"/>
              <a:ext cx="0" cy="21039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 bwMode="auto">
            <a:xfrm>
              <a:off x="634974" y="4000500"/>
              <a:ext cx="0" cy="21039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Arrow Connector 12"/>
            <p:cNvCxnSpPr/>
            <p:nvPr/>
          </p:nvCxnSpPr>
          <p:spPr bwMode="auto">
            <a:xfrm>
              <a:off x="228600" y="4113384"/>
              <a:ext cx="8686800" cy="1416"/>
            </a:xfrm>
            <a:prstGeom prst="straightConnector1">
              <a:avLst/>
            </a:prstGeom>
            <a:ln w="38100">
              <a:solidFill>
                <a:schemeClr val="tx1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 bwMode="auto">
            <a:xfrm>
              <a:off x="914400" y="4000500"/>
              <a:ext cx="0" cy="21039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 bwMode="auto">
            <a:xfrm>
              <a:off x="1164142" y="4000500"/>
              <a:ext cx="0" cy="21039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 bwMode="auto">
            <a:xfrm>
              <a:off x="1428726" y="4000500"/>
              <a:ext cx="0" cy="21039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 bwMode="auto">
            <a:xfrm>
              <a:off x="1693310" y="4000500"/>
              <a:ext cx="0" cy="21039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 bwMode="auto">
            <a:xfrm>
              <a:off x="1957894" y="4000500"/>
              <a:ext cx="0" cy="21039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 bwMode="auto">
            <a:xfrm>
              <a:off x="2222478" y="4000500"/>
              <a:ext cx="0" cy="21039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 bwMode="auto">
            <a:xfrm>
              <a:off x="2487062" y="4000500"/>
              <a:ext cx="0" cy="21039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 bwMode="auto">
            <a:xfrm>
              <a:off x="2751646" y="4000500"/>
              <a:ext cx="0" cy="21039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 bwMode="auto">
            <a:xfrm>
              <a:off x="3016230" y="4000500"/>
              <a:ext cx="0" cy="21039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 bwMode="auto">
            <a:xfrm>
              <a:off x="6191238" y="4000500"/>
              <a:ext cx="0" cy="21039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 bwMode="auto">
            <a:xfrm>
              <a:off x="6455822" y="4000500"/>
              <a:ext cx="0" cy="21039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 bwMode="auto">
            <a:xfrm>
              <a:off x="6720406" y="4000500"/>
              <a:ext cx="0" cy="21039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 bwMode="auto">
            <a:xfrm>
              <a:off x="8572500" y="4000500"/>
              <a:ext cx="0" cy="21039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 bwMode="auto">
            <a:xfrm>
              <a:off x="6984990" y="4000500"/>
              <a:ext cx="0" cy="21039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 bwMode="auto">
            <a:xfrm>
              <a:off x="7249574" y="4000500"/>
              <a:ext cx="0" cy="21039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/>
          </p:nvCxnSpPr>
          <p:spPr bwMode="auto">
            <a:xfrm>
              <a:off x="7514158" y="4000500"/>
              <a:ext cx="0" cy="21039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 bwMode="auto">
            <a:xfrm>
              <a:off x="7778742" y="4000500"/>
              <a:ext cx="0" cy="21039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 bwMode="auto">
            <a:xfrm>
              <a:off x="8043326" y="4000500"/>
              <a:ext cx="0" cy="21039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/>
            <p:nvPr/>
          </p:nvCxnSpPr>
          <p:spPr bwMode="auto">
            <a:xfrm>
              <a:off x="8307910" y="4000500"/>
              <a:ext cx="0" cy="21039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/>
            <p:cNvCxnSpPr/>
            <p:nvPr/>
          </p:nvCxnSpPr>
          <p:spPr bwMode="auto">
            <a:xfrm>
              <a:off x="3545398" y="4000500"/>
              <a:ext cx="0" cy="21039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/>
            <p:cNvCxnSpPr/>
            <p:nvPr/>
          </p:nvCxnSpPr>
          <p:spPr bwMode="auto">
            <a:xfrm>
              <a:off x="3809982" y="4000500"/>
              <a:ext cx="0" cy="21039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/>
            <p:cNvCxnSpPr/>
            <p:nvPr/>
          </p:nvCxnSpPr>
          <p:spPr bwMode="auto">
            <a:xfrm>
              <a:off x="4074566" y="4000500"/>
              <a:ext cx="0" cy="21039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/>
            <p:nvPr/>
          </p:nvCxnSpPr>
          <p:spPr bwMode="auto">
            <a:xfrm>
              <a:off x="4339150" y="4000500"/>
              <a:ext cx="0" cy="21039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/>
            <p:cNvCxnSpPr/>
            <p:nvPr/>
          </p:nvCxnSpPr>
          <p:spPr bwMode="auto">
            <a:xfrm>
              <a:off x="4603734" y="4000500"/>
              <a:ext cx="0" cy="21039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/>
            <p:cNvCxnSpPr/>
            <p:nvPr/>
          </p:nvCxnSpPr>
          <p:spPr bwMode="auto">
            <a:xfrm>
              <a:off x="4868318" y="4000500"/>
              <a:ext cx="0" cy="21039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/>
            <p:cNvCxnSpPr/>
            <p:nvPr/>
          </p:nvCxnSpPr>
          <p:spPr bwMode="auto">
            <a:xfrm>
              <a:off x="5132902" y="4000500"/>
              <a:ext cx="0" cy="21039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/>
            <p:cNvCxnSpPr/>
            <p:nvPr/>
          </p:nvCxnSpPr>
          <p:spPr bwMode="auto">
            <a:xfrm>
              <a:off x="5397486" y="4000500"/>
              <a:ext cx="0" cy="21039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/>
            <p:cNvCxnSpPr/>
            <p:nvPr/>
          </p:nvCxnSpPr>
          <p:spPr bwMode="auto">
            <a:xfrm>
              <a:off x="5662070" y="4000500"/>
              <a:ext cx="0" cy="21039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6" name="TextBox 55"/>
          <p:cNvSpPr txBox="1"/>
          <p:nvPr/>
        </p:nvSpPr>
        <p:spPr>
          <a:xfrm>
            <a:off x="342900" y="4244566"/>
            <a:ext cx="584064" cy="523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latin typeface="Orly's Font 2"/>
                <a:ea typeface="Verdana" pitchFamily="34" charset="0"/>
                <a:cs typeface="Orly's Font 2"/>
              </a:rPr>
              <a:t>70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2959236" y="4244566"/>
            <a:ext cx="584064" cy="523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latin typeface="Orly's Font 2"/>
                <a:ea typeface="Verdana" pitchFamily="34" charset="0"/>
                <a:cs typeface="Orly's Font 2"/>
              </a:rPr>
              <a:t>80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5702436" y="4244566"/>
            <a:ext cx="584064" cy="523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latin typeface="Orly's Font 2"/>
                <a:ea typeface="Verdana" pitchFamily="34" charset="0"/>
                <a:cs typeface="Orly's Font 2"/>
              </a:rPr>
              <a:t>90</a:t>
            </a:r>
          </a:p>
        </p:txBody>
      </p:sp>
      <p:sp>
        <p:nvSpPr>
          <p:cNvPr id="94" name="Curved Down Arrow 93"/>
          <p:cNvSpPr/>
          <p:nvPr/>
        </p:nvSpPr>
        <p:spPr>
          <a:xfrm>
            <a:off x="571500" y="3314700"/>
            <a:ext cx="2857500" cy="685800"/>
          </a:xfrm>
          <a:prstGeom prst="curvedDownArrow">
            <a:avLst/>
          </a:prstGeom>
          <a:solidFill>
            <a:schemeClr val="accent2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95" name="Curved Down Arrow 94"/>
          <p:cNvSpPr/>
          <p:nvPr/>
        </p:nvSpPr>
        <p:spPr>
          <a:xfrm>
            <a:off x="3200400" y="3314700"/>
            <a:ext cx="2857500" cy="685800"/>
          </a:xfrm>
          <a:prstGeom prst="curvedDownArrow">
            <a:avLst/>
          </a:prstGeom>
          <a:solidFill>
            <a:schemeClr val="accent2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97" name="Curved Down Arrow 96"/>
          <p:cNvSpPr/>
          <p:nvPr/>
        </p:nvSpPr>
        <p:spPr>
          <a:xfrm>
            <a:off x="5715000" y="3314700"/>
            <a:ext cx="2286000" cy="685800"/>
          </a:xfrm>
          <a:prstGeom prst="curvedDownArrow">
            <a:avLst/>
          </a:prstGeom>
          <a:solidFill>
            <a:schemeClr val="accent2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98" name="TextBox 97"/>
          <p:cNvSpPr txBox="1"/>
          <p:nvPr/>
        </p:nvSpPr>
        <p:spPr>
          <a:xfrm>
            <a:off x="7543800" y="4244565"/>
            <a:ext cx="60785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chemeClr val="accent3"/>
                </a:solidFill>
                <a:latin typeface="Orly's Font 2"/>
                <a:ea typeface="Verdana" pitchFamily="34" charset="0"/>
                <a:cs typeface="Orly's Font 2"/>
              </a:rPr>
              <a:t>97</a:t>
            </a:r>
          </a:p>
        </p:txBody>
      </p:sp>
      <p:sp>
        <p:nvSpPr>
          <p:cNvPr id="99" name="TextBox 98"/>
          <p:cNvSpPr txBox="1"/>
          <p:nvPr/>
        </p:nvSpPr>
        <p:spPr>
          <a:xfrm>
            <a:off x="4572000" y="2105680"/>
            <a:ext cx="1828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E86D1F"/>
                </a:solidFill>
                <a:latin typeface="Orly's Font 2"/>
                <a:ea typeface="Verdana" pitchFamily="34" charset="0"/>
                <a:cs typeface="Orly's Font 2"/>
              </a:rPr>
              <a:t>97 pages</a:t>
            </a:r>
          </a:p>
        </p:txBody>
      </p:sp>
      <p:pic>
        <p:nvPicPr>
          <p:cNvPr id="100" name="Picture 99" descr="Book1.tif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6513" y="1600200"/>
            <a:ext cx="2071687" cy="1143000"/>
          </a:xfrm>
          <a:prstGeom prst="rect">
            <a:avLst/>
          </a:prstGeom>
        </p:spPr>
      </p:pic>
      <p:sp>
        <p:nvSpPr>
          <p:cNvPr id="101" name="Text Placeholder 3"/>
          <p:cNvSpPr txBox="1">
            <a:spLocks/>
          </p:cNvSpPr>
          <p:nvPr/>
        </p:nvSpPr>
        <p:spPr bwMode="auto">
          <a:xfrm>
            <a:off x="1485900" y="2628900"/>
            <a:ext cx="685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10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102" name="Text Placeholder 3"/>
          <p:cNvSpPr txBox="1">
            <a:spLocks/>
          </p:cNvSpPr>
          <p:nvPr/>
        </p:nvSpPr>
        <p:spPr bwMode="auto">
          <a:xfrm>
            <a:off x="4114800" y="2628900"/>
            <a:ext cx="685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10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103" name="Text Placeholder 3"/>
          <p:cNvSpPr txBox="1">
            <a:spLocks/>
          </p:cNvSpPr>
          <p:nvPr/>
        </p:nvSpPr>
        <p:spPr bwMode="auto">
          <a:xfrm>
            <a:off x="6629400" y="2628900"/>
            <a:ext cx="685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>
                <a:solidFill>
                  <a:schemeClr val="accent3"/>
                </a:solidFill>
                <a:latin typeface="Orly's Font 2" pitchFamily="66" charset="0"/>
              </a:rPr>
              <a:t>7</a:t>
            </a:r>
          </a:p>
        </p:txBody>
      </p:sp>
      <p:sp>
        <p:nvSpPr>
          <p:cNvPr id="49" name="Text Placeholder 2"/>
          <p:cNvSpPr txBox="1">
            <a:spLocks/>
          </p:cNvSpPr>
          <p:nvPr/>
        </p:nvSpPr>
        <p:spPr bwMode="auto">
          <a:xfrm>
            <a:off x="-457200" y="800100"/>
            <a:ext cx="59436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3. Create a number line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50" name="Text Placeholder 2"/>
          <p:cNvSpPr txBox="1">
            <a:spLocks/>
          </p:cNvSpPr>
          <p:nvPr/>
        </p:nvSpPr>
        <p:spPr bwMode="auto">
          <a:xfrm>
            <a:off x="-114300" y="1257300"/>
            <a:ext cx="60579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>
                <a:solidFill>
                  <a:schemeClr val="accent1"/>
                </a:solidFill>
                <a:latin typeface="Orly's Font 2" pitchFamily="66" charset="0"/>
              </a:rPr>
              <a:t>4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. Use number line to solve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2670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5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5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56" grpId="0"/>
      <p:bldP spid="57" grpId="0"/>
      <p:bldP spid="58" grpId="0"/>
      <p:bldP spid="94" grpId="0" animBg="1"/>
      <p:bldP spid="95" grpId="0" animBg="1"/>
      <p:bldP spid="97" grpId="0" animBg="1"/>
      <p:bldP spid="98" grpId="0"/>
      <p:bldP spid="99" grpId="0"/>
      <p:bldP spid="101" grpId="0"/>
      <p:bldP spid="102" grpId="0"/>
      <p:bldP spid="103" grpId="0"/>
      <p:bldP spid="49" grpId="0" build="p"/>
      <p:bldP spid="50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00100" y="1485901"/>
            <a:ext cx="7429500" cy="230832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you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have learned to solve one-step addition and subtraction word problems </a:t>
            </a: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by using a number line.</a:t>
            </a:r>
            <a:endParaRPr lang="en-US" sz="3600" dirty="0">
              <a:solidFill>
                <a:schemeClr val="accent1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2978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85850" y="1333501"/>
            <a:ext cx="6972300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you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will learn how to solve one-step addition and subtraction word problems </a:t>
            </a: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by using a number line.</a:t>
            </a:r>
            <a:endParaRPr lang="en-US" sz="3600" dirty="0">
              <a:solidFill>
                <a:schemeClr val="accent1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456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oup 26"/>
          <p:cNvGrpSpPr/>
          <p:nvPr/>
        </p:nvGrpSpPr>
        <p:grpSpPr>
          <a:xfrm>
            <a:off x="2514600" y="3314700"/>
            <a:ext cx="457200" cy="506286"/>
            <a:chOff x="2400300" y="1600200"/>
            <a:chExt cx="651348" cy="523220"/>
          </a:xfrm>
        </p:grpSpPr>
        <p:sp>
          <p:nvSpPr>
            <p:cNvPr id="28" name="TextBox 27"/>
            <p:cNvSpPr txBox="1"/>
            <p:nvPr/>
          </p:nvSpPr>
          <p:spPr>
            <a:xfrm>
              <a:off x="2400300" y="1600200"/>
              <a:ext cx="355787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2800" dirty="0">
                  <a:solidFill>
                    <a:srgbClr val="FF0000"/>
                  </a:solidFill>
                  <a:latin typeface="Orly's Font 2"/>
                  <a:ea typeface="Verdana" pitchFamily="34" charset="0"/>
                  <a:cs typeface="Orly's Font 2"/>
                </a:rPr>
                <a:t>+</a:t>
              </a:r>
              <a:endParaRPr lang="en-US" sz="2800" dirty="0" smtClean="0">
                <a:solidFill>
                  <a:srgbClr val="FF0000"/>
                </a:solidFill>
                <a:latin typeface="Orly's Font 2"/>
                <a:ea typeface="Verdana" pitchFamily="34" charset="0"/>
                <a:cs typeface="Orly's Font 2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2743200" y="1600200"/>
              <a:ext cx="30844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dirty="0">
                  <a:latin typeface="Orly's Font 2"/>
                  <a:ea typeface="Verdana" pitchFamily="34" charset="0"/>
                  <a:cs typeface="Orly's Font 2"/>
                </a:rPr>
                <a:t>1</a:t>
              </a:r>
              <a:endParaRPr lang="en-US" sz="2800" dirty="0" smtClean="0">
                <a:latin typeface="Orly's Font 2"/>
                <a:ea typeface="Verdana" pitchFamily="34" charset="0"/>
                <a:cs typeface="Orly's Font 2"/>
              </a:endParaRPr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3086100" y="3314700"/>
            <a:ext cx="457200" cy="506286"/>
            <a:chOff x="2400300" y="1600200"/>
            <a:chExt cx="651348" cy="523220"/>
          </a:xfrm>
        </p:grpSpPr>
        <p:sp>
          <p:nvSpPr>
            <p:cNvPr id="31" name="TextBox 30"/>
            <p:cNvSpPr txBox="1"/>
            <p:nvPr/>
          </p:nvSpPr>
          <p:spPr>
            <a:xfrm>
              <a:off x="2400300" y="1600200"/>
              <a:ext cx="355787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2800" dirty="0">
                  <a:solidFill>
                    <a:srgbClr val="FF0000"/>
                  </a:solidFill>
                  <a:latin typeface="Orly's Font 2"/>
                  <a:ea typeface="Verdana" pitchFamily="34" charset="0"/>
                  <a:cs typeface="Orly's Font 2"/>
                </a:rPr>
                <a:t>+</a:t>
              </a:r>
              <a:endParaRPr lang="en-US" sz="2800" dirty="0" smtClean="0">
                <a:solidFill>
                  <a:srgbClr val="FF0000"/>
                </a:solidFill>
                <a:latin typeface="Orly's Font 2"/>
                <a:ea typeface="Verdana" pitchFamily="34" charset="0"/>
                <a:cs typeface="Orly's Font 2"/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2743200" y="1600200"/>
              <a:ext cx="30844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dirty="0">
                  <a:latin typeface="Orly's Font 2"/>
                  <a:ea typeface="Verdana" pitchFamily="34" charset="0"/>
                  <a:cs typeface="Orly's Font 2"/>
                </a:rPr>
                <a:t>1</a:t>
              </a:r>
              <a:endParaRPr lang="en-US" sz="2800" dirty="0" smtClean="0">
                <a:latin typeface="Orly's Font 2"/>
                <a:ea typeface="Verdana" pitchFamily="34" charset="0"/>
                <a:cs typeface="Orly's Font 2"/>
              </a:endParaRPr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3657600" y="3314700"/>
            <a:ext cx="457200" cy="506286"/>
            <a:chOff x="2400300" y="1600200"/>
            <a:chExt cx="651348" cy="523220"/>
          </a:xfrm>
        </p:grpSpPr>
        <p:sp>
          <p:nvSpPr>
            <p:cNvPr id="34" name="TextBox 33"/>
            <p:cNvSpPr txBox="1"/>
            <p:nvPr/>
          </p:nvSpPr>
          <p:spPr>
            <a:xfrm>
              <a:off x="2400300" y="1600200"/>
              <a:ext cx="355787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2800" dirty="0">
                  <a:solidFill>
                    <a:srgbClr val="FF0000"/>
                  </a:solidFill>
                  <a:latin typeface="Orly's Font 2"/>
                  <a:ea typeface="Verdana" pitchFamily="34" charset="0"/>
                  <a:cs typeface="Orly's Font 2"/>
                </a:rPr>
                <a:t>+</a:t>
              </a:r>
              <a:endParaRPr lang="en-US" sz="2800" dirty="0" smtClean="0">
                <a:solidFill>
                  <a:srgbClr val="FF0000"/>
                </a:solidFill>
                <a:latin typeface="Orly's Font 2"/>
                <a:ea typeface="Verdana" pitchFamily="34" charset="0"/>
                <a:cs typeface="Orly's Font 2"/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2743200" y="1600200"/>
              <a:ext cx="30844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dirty="0">
                  <a:latin typeface="Orly's Font 2"/>
                  <a:ea typeface="Verdana" pitchFamily="34" charset="0"/>
                  <a:cs typeface="Orly's Font 2"/>
                </a:rPr>
                <a:t>1</a:t>
              </a:r>
              <a:endParaRPr lang="en-US" sz="2800" dirty="0" smtClean="0">
                <a:latin typeface="Orly's Font 2"/>
                <a:ea typeface="Verdana" pitchFamily="34" charset="0"/>
                <a:cs typeface="Orly's Font 2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4229100" y="3314700"/>
            <a:ext cx="457200" cy="506286"/>
            <a:chOff x="2400300" y="1600200"/>
            <a:chExt cx="651348" cy="523220"/>
          </a:xfrm>
        </p:grpSpPr>
        <p:sp>
          <p:nvSpPr>
            <p:cNvPr id="37" name="TextBox 36"/>
            <p:cNvSpPr txBox="1"/>
            <p:nvPr/>
          </p:nvSpPr>
          <p:spPr>
            <a:xfrm>
              <a:off x="2400300" y="1600200"/>
              <a:ext cx="355787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2800" dirty="0">
                  <a:solidFill>
                    <a:srgbClr val="FF0000"/>
                  </a:solidFill>
                  <a:latin typeface="Orly's Font 2"/>
                  <a:ea typeface="Verdana" pitchFamily="34" charset="0"/>
                  <a:cs typeface="Orly's Font 2"/>
                </a:rPr>
                <a:t>+</a:t>
              </a:r>
              <a:endParaRPr lang="en-US" sz="2800" dirty="0" smtClean="0">
                <a:solidFill>
                  <a:srgbClr val="FF0000"/>
                </a:solidFill>
                <a:latin typeface="Orly's Font 2"/>
                <a:ea typeface="Verdana" pitchFamily="34" charset="0"/>
                <a:cs typeface="Orly's Font 2"/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2743200" y="1600200"/>
              <a:ext cx="30844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dirty="0">
                  <a:latin typeface="Orly's Font 2"/>
                  <a:ea typeface="Verdana" pitchFamily="34" charset="0"/>
                  <a:cs typeface="Orly's Font 2"/>
                </a:rPr>
                <a:t>1</a:t>
              </a:r>
              <a:endParaRPr lang="en-US" sz="2800" dirty="0" smtClean="0">
                <a:latin typeface="Orly's Font 2"/>
                <a:ea typeface="Verdana" pitchFamily="34" charset="0"/>
                <a:cs typeface="Orly's Font 2"/>
              </a:endParaRPr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4800600" y="3314700"/>
            <a:ext cx="457200" cy="506286"/>
            <a:chOff x="2400300" y="1600200"/>
            <a:chExt cx="651348" cy="523220"/>
          </a:xfrm>
        </p:grpSpPr>
        <p:sp>
          <p:nvSpPr>
            <p:cNvPr id="40" name="TextBox 39"/>
            <p:cNvSpPr txBox="1"/>
            <p:nvPr/>
          </p:nvSpPr>
          <p:spPr>
            <a:xfrm>
              <a:off x="2400300" y="1600200"/>
              <a:ext cx="355787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2800" dirty="0">
                  <a:solidFill>
                    <a:srgbClr val="FF0000"/>
                  </a:solidFill>
                  <a:latin typeface="Orly's Font 2"/>
                  <a:ea typeface="Verdana" pitchFamily="34" charset="0"/>
                  <a:cs typeface="Orly's Font 2"/>
                </a:rPr>
                <a:t>+</a:t>
              </a:r>
              <a:endParaRPr lang="en-US" sz="2800" dirty="0" smtClean="0">
                <a:solidFill>
                  <a:srgbClr val="FF0000"/>
                </a:solidFill>
                <a:latin typeface="Orly's Font 2"/>
                <a:ea typeface="Verdana" pitchFamily="34" charset="0"/>
                <a:cs typeface="Orly's Font 2"/>
              </a:endParaRP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2743200" y="1600200"/>
              <a:ext cx="30844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dirty="0">
                  <a:latin typeface="Orly's Font 2"/>
                  <a:ea typeface="Verdana" pitchFamily="34" charset="0"/>
                  <a:cs typeface="Orly's Font 2"/>
                </a:rPr>
                <a:t>1</a:t>
              </a:r>
              <a:endParaRPr lang="en-US" sz="2800" dirty="0" smtClean="0">
                <a:latin typeface="Orly's Font 2"/>
                <a:ea typeface="Verdana" pitchFamily="34" charset="0"/>
                <a:cs typeface="Orly's Font 2"/>
              </a:endParaRPr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5372100" y="3314700"/>
            <a:ext cx="457200" cy="506286"/>
            <a:chOff x="2400300" y="1600200"/>
            <a:chExt cx="651348" cy="523220"/>
          </a:xfrm>
        </p:grpSpPr>
        <p:sp>
          <p:nvSpPr>
            <p:cNvPr id="43" name="TextBox 42"/>
            <p:cNvSpPr txBox="1"/>
            <p:nvPr/>
          </p:nvSpPr>
          <p:spPr>
            <a:xfrm>
              <a:off x="2400300" y="1600200"/>
              <a:ext cx="355787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2800" dirty="0">
                  <a:solidFill>
                    <a:srgbClr val="FF0000"/>
                  </a:solidFill>
                  <a:latin typeface="Orly's Font 2"/>
                  <a:ea typeface="Verdana" pitchFamily="34" charset="0"/>
                  <a:cs typeface="Orly's Font 2"/>
                </a:rPr>
                <a:t>+</a:t>
              </a:r>
              <a:endParaRPr lang="en-US" sz="2800" dirty="0" smtClean="0">
                <a:solidFill>
                  <a:srgbClr val="FF0000"/>
                </a:solidFill>
                <a:latin typeface="Orly's Font 2"/>
                <a:ea typeface="Verdana" pitchFamily="34" charset="0"/>
                <a:cs typeface="Orly's Font 2"/>
              </a:endParaRPr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2743200" y="1600200"/>
              <a:ext cx="30844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dirty="0">
                  <a:latin typeface="Orly's Font 2"/>
                  <a:ea typeface="Verdana" pitchFamily="34" charset="0"/>
                  <a:cs typeface="Orly's Font 2"/>
                </a:rPr>
                <a:t>1</a:t>
              </a:r>
              <a:endParaRPr lang="en-US" sz="2800" dirty="0" smtClean="0">
                <a:latin typeface="Orly's Font 2"/>
                <a:ea typeface="Verdana" pitchFamily="34" charset="0"/>
                <a:cs typeface="Orly's Font 2"/>
              </a:endParaRPr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5943600" y="3314700"/>
            <a:ext cx="457200" cy="506286"/>
            <a:chOff x="2400300" y="1600200"/>
            <a:chExt cx="651348" cy="523220"/>
          </a:xfrm>
        </p:grpSpPr>
        <p:sp>
          <p:nvSpPr>
            <p:cNvPr id="46" name="TextBox 45"/>
            <p:cNvSpPr txBox="1"/>
            <p:nvPr/>
          </p:nvSpPr>
          <p:spPr>
            <a:xfrm>
              <a:off x="2400300" y="1600200"/>
              <a:ext cx="355787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2800" dirty="0">
                  <a:solidFill>
                    <a:srgbClr val="FF0000"/>
                  </a:solidFill>
                  <a:latin typeface="Orly's Font 2"/>
                  <a:ea typeface="Verdana" pitchFamily="34" charset="0"/>
                  <a:cs typeface="Orly's Font 2"/>
                </a:rPr>
                <a:t>+</a:t>
              </a:r>
              <a:endParaRPr lang="en-US" sz="2800" dirty="0" smtClean="0">
                <a:solidFill>
                  <a:srgbClr val="FF0000"/>
                </a:solidFill>
                <a:latin typeface="Orly's Font 2"/>
                <a:ea typeface="Verdana" pitchFamily="34" charset="0"/>
                <a:cs typeface="Orly's Font 2"/>
              </a:endParaRPr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2743200" y="1600200"/>
              <a:ext cx="30844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dirty="0">
                  <a:latin typeface="Orly's Font 2"/>
                  <a:ea typeface="Verdana" pitchFamily="34" charset="0"/>
                  <a:cs typeface="Orly's Font 2"/>
                </a:rPr>
                <a:t>1</a:t>
              </a:r>
              <a:endParaRPr lang="en-US" sz="2800" dirty="0" smtClean="0">
                <a:latin typeface="Orly's Font 2"/>
                <a:ea typeface="Verdana" pitchFamily="34" charset="0"/>
                <a:cs typeface="Orly's Font 2"/>
              </a:endParaRPr>
            </a:p>
          </p:txBody>
        </p:sp>
      </p:grpSp>
      <p:grpSp>
        <p:nvGrpSpPr>
          <p:cNvPr id="166" name="Group 165"/>
          <p:cNvGrpSpPr/>
          <p:nvPr/>
        </p:nvGrpSpPr>
        <p:grpSpPr>
          <a:xfrm>
            <a:off x="6172200" y="3183065"/>
            <a:ext cx="457200" cy="523220"/>
            <a:chOff x="2400300" y="1600200"/>
            <a:chExt cx="651348" cy="540720"/>
          </a:xfrm>
        </p:grpSpPr>
        <p:sp>
          <p:nvSpPr>
            <p:cNvPr id="167" name="TextBox 166"/>
            <p:cNvSpPr txBox="1"/>
            <p:nvPr/>
          </p:nvSpPr>
          <p:spPr>
            <a:xfrm>
              <a:off x="2400300" y="1600200"/>
              <a:ext cx="433434" cy="540720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2800" dirty="0">
                  <a:solidFill>
                    <a:srgbClr val="FF0000"/>
                  </a:solidFill>
                  <a:latin typeface="Orly's Font 2"/>
                  <a:ea typeface="Verdana" pitchFamily="34" charset="0"/>
                  <a:cs typeface="Orly's Font 2"/>
                </a:rPr>
                <a:t>-</a:t>
              </a:r>
              <a:endParaRPr lang="en-US" sz="2800" dirty="0" smtClean="0">
                <a:solidFill>
                  <a:srgbClr val="FF0000"/>
                </a:solidFill>
                <a:latin typeface="Orly's Font 2"/>
                <a:ea typeface="Verdana" pitchFamily="34" charset="0"/>
                <a:cs typeface="Orly's Font 2"/>
              </a:endParaRPr>
            </a:p>
          </p:txBody>
        </p:sp>
        <p:sp>
          <p:nvSpPr>
            <p:cNvPr id="168" name="TextBox 167"/>
            <p:cNvSpPr txBox="1"/>
            <p:nvPr/>
          </p:nvSpPr>
          <p:spPr>
            <a:xfrm>
              <a:off x="2743200" y="1600200"/>
              <a:ext cx="30844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dirty="0">
                  <a:latin typeface="Orly's Font 2"/>
                  <a:ea typeface="Verdana" pitchFamily="34" charset="0"/>
                  <a:cs typeface="Orly's Font 2"/>
                </a:rPr>
                <a:t>1</a:t>
              </a:r>
              <a:endParaRPr lang="en-US" sz="2800" dirty="0" smtClean="0">
                <a:latin typeface="Orly's Font 2"/>
                <a:ea typeface="Verdana" pitchFamily="34" charset="0"/>
                <a:cs typeface="Orly's Font 2"/>
              </a:endParaRPr>
            </a:p>
          </p:txBody>
        </p:sp>
      </p:grpSp>
      <p:grpSp>
        <p:nvGrpSpPr>
          <p:cNvPr id="169" name="Group 168"/>
          <p:cNvGrpSpPr/>
          <p:nvPr/>
        </p:nvGrpSpPr>
        <p:grpSpPr>
          <a:xfrm>
            <a:off x="5715000" y="3183065"/>
            <a:ext cx="457200" cy="523220"/>
            <a:chOff x="2400300" y="1600200"/>
            <a:chExt cx="651348" cy="540720"/>
          </a:xfrm>
        </p:grpSpPr>
        <p:sp>
          <p:nvSpPr>
            <p:cNvPr id="170" name="TextBox 169"/>
            <p:cNvSpPr txBox="1"/>
            <p:nvPr/>
          </p:nvSpPr>
          <p:spPr>
            <a:xfrm>
              <a:off x="2400300" y="1600200"/>
              <a:ext cx="433434" cy="540720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2800" dirty="0">
                  <a:solidFill>
                    <a:srgbClr val="FF0000"/>
                  </a:solidFill>
                  <a:latin typeface="Orly's Font 2"/>
                  <a:ea typeface="Verdana" pitchFamily="34" charset="0"/>
                  <a:cs typeface="Orly's Font 2"/>
                </a:rPr>
                <a:t>-</a:t>
              </a:r>
              <a:endParaRPr lang="en-US" sz="2800" dirty="0" smtClean="0">
                <a:solidFill>
                  <a:srgbClr val="FF0000"/>
                </a:solidFill>
                <a:latin typeface="Orly's Font 2"/>
                <a:ea typeface="Verdana" pitchFamily="34" charset="0"/>
                <a:cs typeface="Orly's Font 2"/>
              </a:endParaRPr>
            </a:p>
          </p:txBody>
        </p:sp>
        <p:sp>
          <p:nvSpPr>
            <p:cNvPr id="171" name="TextBox 170"/>
            <p:cNvSpPr txBox="1"/>
            <p:nvPr/>
          </p:nvSpPr>
          <p:spPr>
            <a:xfrm>
              <a:off x="2743200" y="1600200"/>
              <a:ext cx="30844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dirty="0">
                  <a:latin typeface="Orly's Font 2"/>
                  <a:ea typeface="Verdana" pitchFamily="34" charset="0"/>
                  <a:cs typeface="Orly's Font 2"/>
                </a:rPr>
                <a:t>1</a:t>
              </a:r>
              <a:endParaRPr lang="en-US" sz="2800" dirty="0" smtClean="0">
                <a:latin typeface="Orly's Font 2"/>
                <a:ea typeface="Verdana" pitchFamily="34" charset="0"/>
                <a:cs typeface="Orly's Font 2"/>
              </a:endParaRPr>
            </a:p>
          </p:txBody>
        </p:sp>
      </p:grpSp>
      <p:grpSp>
        <p:nvGrpSpPr>
          <p:cNvPr id="172" name="Group 171"/>
          <p:cNvGrpSpPr/>
          <p:nvPr/>
        </p:nvGrpSpPr>
        <p:grpSpPr>
          <a:xfrm>
            <a:off x="5257800" y="3183065"/>
            <a:ext cx="457200" cy="523220"/>
            <a:chOff x="2400300" y="1600200"/>
            <a:chExt cx="651348" cy="540720"/>
          </a:xfrm>
        </p:grpSpPr>
        <p:sp>
          <p:nvSpPr>
            <p:cNvPr id="173" name="TextBox 172"/>
            <p:cNvSpPr txBox="1"/>
            <p:nvPr/>
          </p:nvSpPr>
          <p:spPr>
            <a:xfrm>
              <a:off x="2400300" y="1600200"/>
              <a:ext cx="433434" cy="540720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2800" dirty="0">
                  <a:solidFill>
                    <a:srgbClr val="FF0000"/>
                  </a:solidFill>
                  <a:latin typeface="Orly's Font 2"/>
                  <a:ea typeface="Verdana" pitchFamily="34" charset="0"/>
                  <a:cs typeface="Orly's Font 2"/>
                </a:rPr>
                <a:t>-</a:t>
              </a:r>
              <a:endParaRPr lang="en-US" sz="2800" dirty="0" smtClean="0">
                <a:solidFill>
                  <a:srgbClr val="FF0000"/>
                </a:solidFill>
                <a:latin typeface="Orly's Font 2"/>
                <a:ea typeface="Verdana" pitchFamily="34" charset="0"/>
                <a:cs typeface="Orly's Font 2"/>
              </a:endParaRPr>
            </a:p>
          </p:txBody>
        </p:sp>
        <p:sp>
          <p:nvSpPr>
            <p:cNvPr id="174" name="TextBox 173"/>
            <p:cNvSpPr txBox="1"/>
            <p:nvPr/>
          </p:nvSpPr>
          <p:spPr>
            <a:xfrm>
              <a:off x="2743200" y="1600200"/>
              <a:ext cx="30844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dirty="0">
                  <a:latin typeface="Orly's Font 2"/>
                  <a:ea typeface="Verdana" pitchFamily="34" charset="0"/>
                  <a:cs typeface="Orly's Font 2"/>
                </a:rPr>
                <a:t>1</a:t>
              </a:r>
              <a:endParaRPr lang="en-US" sz="2800" dirty="0" smtClean="0">
                <a:latin typeface="Orly's Font 2"/>
                <a:ea typeface="Verdana" pitchFamily="34" charset="0"/>
                <a:cs typeface="Orly's Font 2"/>
              </a:endParaRPr>
            </a:p>
          </p:txBody>
        </p:sp>
      </p:grpSp>
      <p:grpSp>
        <p:nvGrpSpPr>
          <p:cNvPr id="175" name="Group 174"/>
          <p:cNvGrpSpPr/>
          <p:nvPr/>
        </p:nvGrpSpPr>
        <p:grpSpPr>
          <a:xfrm>
            <a:off x="4914900" y="3183065"/>
            <a:ext cx="457200" cy="523220"/>
            <a:chOff x="2400300" y="1600200"/>
            <a:chExt cx="651348" cy="540720"/>
          </a:xfrm>
        </p:grpSpPr>
        <p:sp>
          <p:nvSpPr>
            <p:cNvPr id="176" name="TextBox 175"/>
            <p:cNvSpPr txBox="1"/>
            <p:nvPr/>
          </p:nvSpPr>
          <p:spPr>
            <a:xfrm>
              <a:off x="2400300" y="1600200"/>
              <a:ext cx="433434" cy="540720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2800" dirty="0">
                  <a:solidFill>
                    <a:srgbClr val="FF0000"/>
                  </a:solidFill>
                  <a:latin typeface="Orly's Font 2"/>
                  <a:ea typeface="Verdana" pitchFamily="34" charset="0"/>
                  <a:cs typeface="Orly's Font 2"/>
                </a:rPr>
                <a:t>-</a:t>
              </a:r>
              <a:endParaRPr lang="en-US" sz="2800" dirty="0" smtClean="0">
                <a:solidFill>
                  <a:srgbClr val="FF0000"/>
                </a:solidFill>
                <a:latin typeface="Orly's Font 2"/>
                <a:ea typeface="Verdana" pitchFamily="34" charset="0"/>
                <a:cs typeface="Orly's Font 2"/>
              </a:endParaRPr>
            </a:p>
          </p:txBody>
        </p:sp>
        <p:sp>
          <p:nvSpPr>
            <p:cNvPr id="177" name="TextBox 176"/>
            <p:cNvSpPr txBox="1"/>
            <p:nvPr/>
          </p:nvSpPr>
          <p:spPr>
            <a:xfrm>
              <a:off x="2743200" y="1600200"/>
              <a:ext cx="30844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dirty="0">
                  <a:latin typeface="Orly's Font 2"/>
                  <a:ea typeface="Verdana" pitchFamily="34" charset="0"/>
                  <a:cs typeface="Orly's Font 2"/>
                </a:rPr>
                <a:t>1</a:t>
              </a:r>
              <a:endParaRPr lang="en-US" sz="2800" dirty="0" smtClean="0">
                <a:latin typeface="Orly's Font 2"/>
                <a:ea typeface="Verdana" pitchFamily="34" charset="0"/>
                <a:cs typeface="Orly's Font 2"/>
              </a:endParaRPr>
            </a:p>
          </p:txBody>
        </p:sp>
      </p:grpSp>
      <p:grpSp>
        <p:nvGrpSpPr>
          <p:cNvPr id="178" name="Group 177"/>
          <p:cNvGrpSpPr/>
          <p:nvPr/>
        </p:nvGrpSpPr>
        <p:grpSpPr>
          <a:xfrm>
            <a:off x="4457700" y="3167390"/>
            <a:ext cx="457200" cy="554570"/>
            <a:chOff x="2400300" y="1550302"/>
            <a:chExt cx="651348" cy="573118"/>
          </a:xfrm>
        </p:grpSpPr>
        <p:sp>
          <p:nvSpPr>
            <p:cNvPr id="179" name="TextBox 178"/>
            <p:cNvSpPr txBox="1"/>
            <p:nvPr/>
          </p:nvSpPr>
          <p:spPr>
            <a:xfrm>
              <a:off x="2400300" y="1550302"/>
              <a:ext cx="433434" cy="540720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2800" dirty="0">
                  <a:solidFill>
                    <a:srgbClr val="FF0000"/>
                  </a:solidFill>
                  <a:latin typeface="Orly's Font 2"/>
                  <a:ea typeface="Verdana" pitchFamily="34" charset="0"/>
                  <a:cs typeface="Orly's Font 2"/>
                </a:rPr>
                <a:t>-</a:t>
              </a:r>
              <a:endParaRPr lang="en-US" sz="2800" dirty="0" smtClean="0">
                <a:solidFill>
                  <a:srgbClr val="FF0000"/>
                </a:solidFill>
                <a:latin typeface="Orly's Font 2"/>
                <a:ea typeface="Verdana" pitchFamily="34" charset="0"/>
                <a:cs typeface="Orly's Font 2"/>
              </a:endParaRPr>
            </a:p>
          </p:txBody>
        </p:sp>
        <p:sp>
          <p:nvSpPr>
            <p:cNvPr id="180" name="TextBox 179"/>
            <p:cNvSpPr txBox="1"/>
            <p:nvPr/>
          </p:nvSpPr>
          <p:spPr>
            <a:xfrm>
              <a:off x="2743200" y="1600200"/>
              <a:ext cx="30844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dirty="0">
                  <a:latin typeface="Orly's Font 2"/>
                  <a:ea typeface="Verdana" pitchFamily="34" charset="0"/>
                  <a:cs typeface="Orly's Font 2"/>
                </a:rPr>
                <a:t>1</a:t>
              </a:r>
              <a:endParaRPr lang="en-US" sz="2800" dirty="0" smtClean="0">
                <a:latin typeface="Orly's Font 2"/>
                <a:ea typeface="Verdana" pitchFamily="34" charset="0"/>
                <a:cs typeface="Orly's Font 2"/>
              </a:endParaRPr>
            </a:p>
          </p:txBody>
        </p:sp>
      </p:grpSp>
      <p:grpSp>
        <p:nvGrpSpPr>
          <p:cNvPr id="181" name="Group 180"/>
          <p:cNvGrpSpPr/>
          <p:nvPr/>
        </p:nvGrpSpPr>
        <p:grpSpPr>
          <a:xfrm>
            <a:off x="4000500" y="3183065"/>
            <a:ext cx="457200" cy="523220"/>
            <a:chOff x="2400300" y="1600200"/>
            <a:chExt cx="651348" cy="540720"/>
          </a:xfrm>
        </p:grpSpPr>
        <p:sp>
          <p:nvSpPr>
            <p:cNvPr id="182" name="TextBox 181"/>
            <p:cNvSpPr txBox="1"/>
            <p:nvPr/>
          </p:nvSpPr>
          <p:spPr>
            <a:xfrm>
              <a:off x="2400300" y="1600200"/>
              <a:ext cx="433434" cy="540720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2800" dirty="0">
                  <a:solidFill>
                    <a:srgbClr val="FF0000"/>
                  </a:solidFill>
                  <a:latin typeface="Orly's Font 2"/>
                  <a:ea typeface="Verdana" pitchFamily="34" charset="0"/>
                  <a:cs typeface="Orly's Font 2"/>
                </a:rPr>
                <a:t>-</a:t>
              </a:r>
              <a:endParaRPr lang="en-US" sz="2800" dirty="0" smtClean="0">
                <a:solidFill>
                  <a:srgbClr val="FF0000"/>
                </a:solidFill>
                <a:latin typeface="Orly's Font 2"/>
                <a:ea typeface="Verdana" pitchFamily="34" charset="0"/>
                <a:cs typeface="Orly's Font 2"/>
              </a:endParaRPr>
            </a:p>
          </p:txBody>
        </p:sp>
        <p:sp>
          <p:nvSpPr>
            <p:cNvPr id="183" name="TextBox 182"/>
            <p:cNvSpPr txBox="1"/>
            <p:nvPr/>
          </p:nvSpPr>
          <p:spPr>
            <a:xfrm>
              <a:off x="2743200" y="1600200"/>
              <a:ext cx="30844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dirty="0">
                  <a:latin typeface="Orly's Font 2"/>
                  <a:ea typeface="Verdana" pitchFamily="34" charset="0"/>
                  <a:cs typeface="Orly's Font 2"/>
                </a:rPr>
                <a:t>1</a:t>
              </a:r>
              <a:endParaRPr lang="en-US" sz="2800" dirty="0" smtClean="0">
                <a:latin typeface="Orly's Font 2"/>
                <a:ea typeface="Verdana" pitchFamily="34" charset="0"/>
                <a:cs typeface="Orly's Font 2"/>
              </a:endParaRPr>
            </a:p>
          </p:txBody>
        </p:sp>
      </p:grpSp>
      <p:sp>
        <p:nvSpPr>
          <p:cNvPr id="190" name="Text Placeholder 3"/>
          <p:cNvSpPr txBox="1">
            <a:spLocks/>
          </p:cNvSpPr>
          <p:nvPr/>
        </p:nvSpPr>
        <p:spPr bwMode="auto">
          <a:xfrm>
            <a:off x="2628900" y="3086100"/>
            <a:ext cx="1600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800" dirty="0">
                <a:solidFill>
                  <a:srgbClr val="E86D1F"/>
                </a:solidFill>
                <a:latin typeface="Orly's Font 2" pitchFamily="66" charset="0"/>
              </a:rPr>
              <a:t>6</a:t>
            </a:r>
            <a:r>
              <a:rPr lang="en-US" sz="2800" dirty="0" smtClean="0">
                <a:solidFill>
                  <a:srgbClr val="FF0000"/>
                </a:solidFill>
                <a:latin typeface="Orly's Font 2" pitchFamily="66" charset="0"/>
              </a:rPr>
              <a:t> </a:t>
            </a:r>
            <a:r>
              <a:rPr lang="en-US" sz="2800" dirty="0" smtClean="0">
                <a:latin typeface="Orly's Font 2" pitchFamily="66" charset="0"/>
              </a:rPr>
              <a:t>=</a:t>
            </a:r>
            <a:endParaRPr lang="en-US" sz="2800" dirty="0">
              <a:latin typeface="Orly's Font 2" pitchFamily="66" charset="0"/>
            </a:endParaRPr>
          </a:p>
        </p:txBody>
      </p:sp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914400" y="1028700"/>
            <a:ext cx="73152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A number line can help you solve addition and subtraction problems.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grpSp>
        <p:nvGrpSpPr>
          <p:cNvPr id="5" name="Group 4"/>
          <p:cNvGrpSpPr>
            <a:grpSpLocks noChangeAspect="1"/>
          </p:cNvGrpSpPr>
          <p:nvPr/>
        </p:nvGrpSpPr>
        <p:grpSpPr>
          <a:xfrm>
            <a:off x="1828800" y="4343400"/>
            <a:ext cx="5486400" cy="210394"/>
            <a:chOff x="685800" y="4319701"/>
            <a:chExt cx="5486400" cy="252473"/>
          </a:xfrm>
        </p:grpSpPr>
        <p:cxnSp>
          <p:nvCxnSpPr>
            <p:cNvPr id="6" name="Straight Connector 5"/>
            <p:cNvCxnSpPr/>
            <p:nvPr/>
          </p:nvCxnSpPr>
          <p:spPr bwMode="auto">
            <a:xfrm>
              <a:off x="1461633" y="431970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/>
            <p:cNvCxnSpPr/>
            <p:nvPr/>
          </p:nvCxnSpPr>
          <p:spPr bwMode="auto">
            <a:xfrm>
              <a:off x="5531236" y="431970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Arrow Connector 7"/>
            <p:cNvCxnSpPr/>
            <p:nvPr/>
          </p:nvCxnSpPr>
          <p:spPr bwMode="auto">
            <a:xfrm>
              <a:off x="685800" y="4441983"/>
              <a:ext cx="5486400" cy="0"/>
            </a:xfrm>
            <a:prstGeom prst="straightConnector1">
              <a:avLst/>
            </a:prstGeom>
            <a:ln w="38100">
              <a:solidFill>
                <a:schemeClr val="tx1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 bwMode="auto">
            <a:xfrm>
              <a:off x="1868593" y="431970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 bwMode="auto">
            <a:xfrm>
              <a:off x="2275553" y="431970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 bwMode="auto">
            <a:xfrm>
              <a:off x="2682513" y="431970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 bwMode="auto">
            <a:xfrm>
              <a:off x="3089473" y="431970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 bwMode="auto">
            <a:xfrm>
              <a:off x="3496433" y="431970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 bwMode="auto">
            <a:xfrm>
              <a:off x="3903393" y="431970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 bwMode="auto">
            <a:xfrm>
              <a:off x="4310353" y="431970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 bwMode="auto">
            <a:xfrm>
              <a:off x="4717313" y="431970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 bwMode="auto">
            <a:xfrm>
              <a:off x="5124273" y="431970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Curved Down Arrow 19"/>
          <p:cNvSpPr/>
          <p:nvPr/>
        </p:nvSpPr>
        <p:spPr>
          <a:xfrm>
            <a:off x="2628900" y="3886200"/>
            <a:ext cx="571500" cy="457200"/>
          </a:xfrm>
          <a:prstGeom prst="curvedDownArrow">
            <a:avLst/>
          </a:prstGeom>
          <a:solidFill>
            <a:schemeClr val="accent2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1" name="Curved Down Arrow 20"/>
          <p:cNvSpPr/>
          <p:nvPr/>
        </p:nvSpPr>
        <p:spPr>
          <a:xfrm>
            <a:off x="3200400" y="3886200"/>
            <a:ext cx="571500" cy="457200"/>
          </a:xfrm>
          <a:prstGeom prst="curvedDownArrow">
            <a:avLst/>
          </a:prstGeom>
          <a:solidFill>
            <a:schemeClr val="accent2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2" name="Curved Down Arrow 21"/>
          <p:cNvSpPr/>
          <p:nvPr/>
        </p:nvSpPr>
        <p:spPr>
          <a:xfrm>
            <a:off x="3771900" y="3886200"/>
            <a:ext cx="571500" cy="457200"/>
          </a:xfrm>
          <a:prstGeom prst="curvedDownArrow">
            <a:avLst/>
          </a:prstGeom>
          <a:solidFill>
            <a:schemeClr val="accent2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3" name="Curved Down Arrow 22"/>
          <p:cNvSpPr/>
          <p:nvPr/>
        </p:nvSpPr>
        <p:spPr>
          <a:xfrm>
            <a:off x="4343400" y="3886200"/>
            <a:ext cx="571500" cy="457200"/>
          </a:xfrm>
          <a:prstGeom prst="curvedDownArrow">
            <a:avLst/>
          </a:prstGeom>
          <a:solidFill>
            <a:schemeClr val="accent2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4" name="Curved Down Arrow 23"/>
          <p:cNvSpPr/>
          <p:nvPr/>
        </p:nvSpPr>
        <p:spPr>
          <a:xfrm>
            <a:off x="4914900" y="3886200"/>
            <a:ext cx="571500" cy="457200"/>
          </a:xfrm>
          <a:prstGeom prst="curvedDownArrow">
            <a:avLst/>
          </a:prstGeom>
          <a:solidFill>
            <a:schemeClr val="accent2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5" name="Curved Down Arrow 24"/>
          <p:cNvSpPr/>
          <p:nvPr/>
        </p:nvSpPr>
        <p:spPr>
          <a:xfrm>
            <a:off x="5486400" y="3886200"/>
            <a:ext cx="571500" cy="457200"/>
          </a:xfrm>
          <a:prstGeom prst="curvedDownArrow">
            <a:avLst/>
          </a:prstGeom>
          <a:solidFill>
            <a:schemeClr val="accent2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6" name="Curved Down Arrow 25"/>
          <p:cNvSpPr/>
          <p:nvPr/>
        </p:nvSpPr>
        <p:spPr>
          <a:xfrm>
            <a:off x="6057900" y="3886200"/>
            <a:ext cx="571500" cy="457200"/>
          </a:xfrm>
          <a:prstGeom prst="curvedDownArrow">
            <a:avLst/>
          </a:prstGeom>
          <a:solidFill>
            <a:schemeClr val="accent2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9" name="Text Placeholder 3"/>
          <p:cNvSpPr txBox="1">
            <a:spLocks/>
          </p:cNvSpPr>
          <p:nvPr/>
        </p:nvSpPr>
        <p:spPr bwMode="auto">
          <a:xfrm>
            <a:off x="6858000" y="3248680"/>
            <a:ext cx="13716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latin typeface="Orly's Font 2" pitchFamily="66" charset="0"/>
              </a:rPr>
              <a:t>=</a:t>
            </a:r>
            <a:r>
              <a:rPr lang="en-US" sz="2800" dirty="0" smtClean="0">
                <a:solidFill>
                  <a:srgbClr val="E86D1F"/>
                </a:solidFill>
                <a:latin typeface="Orly's Font 2" pitchFamily="66" charset="0"/>
              </a:rPr>
              <a:t>7</a:t>
            </a:r>
            <a:endParaRPr lang="en-US" sz="2800" dirty="0">
              <a:solidFill>
                <a:srgbClr val="E86D1F"/>
              </a:solidFill>
              <a:latin typeface="Orly's Font 2" pitchFamily="66" charset="0"/>
            </a:endParaRPr>
          </a:p>
        </p:txBody>
      </p:sp>
      <p:sp>
        <p:nvSpPr>
          <p:cNvPr id="144" name="Text Placeholder 3"/>
          <p:cNvSpPr txBox="1">
            <a:spLocks/>
          </p:cNvSpPr>
          <p:nvPr/>
        </p:nvSpPr>
        <p:spPr bwMode="auto">
          <a:xfrm>
            <a:off x="3543300" y="2107912"/>
            <a:ext cx="1714500" cy="584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3200" dirty="0" smtClean="0">
                <a:solidFill>
                  <a:schemeClr val="accent5"/>
                </a:solidFill>
                <a:latin typeface="Orly's Font 2" pitchFamily="66" charset="0"/>
              </a:rPr>
              <a:t>10-6</a:t>
            </a:r>
            <a:endParaRPr lang="en-US" sz="32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158" name="TextBox 157"/>
          <p:cNvSpPr txBox="1"/>
          <p:nvPr/>
        </p:nvSpPr>
        <p:spPr>
          <a:xfrm>
            <a:off x="6502536" y="4481840"/>
            <a:ext cx="58406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latin typeface="Orly's Font 2"/>
                <a:ea typeface="Verdana" pitchFamily="34" charset="0"/>
                <a:cs typeface="Orly's Font 2"/>
              </a:rPr>
              <a:t>1</a:t>
            </a:r>
            <a:r>
              <a:rPr lang="en-US" sz="2800" dirty="0" smtClean="0">
                <a:latin typeface="Orly's Font 2"/>
                <a:ea typeface="Verdana" pitchFamily="34" charset="0"/>
                <a:cs typeface="Orly's Font 2"/>
              </a:rPr>
              <a:t>0</a:t>
            </a:r>
          </a:p>
        </p:txBody>
      </p:sp>
      <p:sp>
        <p:nvSpPr>
          <p:cNvPr id="159" name="Curved Down Arrow 158"/>
          <p:cNvSpPr/>
          <p:nvPr/>
        </p:nvSpPr>
        <p:spPr>
          <a:xfrm flipH="1">
            <a:off x="6172200" y="3738890"/>
            <a:ext cx="685800" cy="571500"/>
          </a:xfrm>
          <a:prstGeom prst="curvedDownArrow">
            <a:avLst/>
          </a:prstGeom>
          <a:solidFill>
            <a:schemeClr val="accent2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60" name="Curved Down Arrow 159"/>
          <p:cNvSpPr/>
          <p:nvPr/>
        </p:nvSpPr>
        <p:spPr>
          <a:xfrm flipH="1">
            <a:off x="5715000" y="3738890"/>
            <a:ext cx="685800" cy="571500"/>
          </a:xfrm>
          <a:prstGeom prst="curvedDownArrow">
            <a:avLst/>
          </a:prstGeom>
          <a:solidFill>
            <a:schemeClr val="accent2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61" name="Curved Down Arrow 160"/>
          <p:cNvSpPr/>
          <p:nvPr/>
        </p:nvSpPr>
        <p:spPr>
          <a:xfrm flipH="1">
            <a:off x="5257800" y="3738890"/>
            <a:ext cx="685800" cy="571500"/>
          </a:xfrm>
          <a:prstGeom prst="curvedDownArrow">
            <a:avLst/>
          </a:prstGeom>
          <a:solidFill>
            <a:schemeClr val="accent2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65" name="TextBox 164"/>
          <p:cNvSpPr txBox="1"/>
          <p:nvPr/>
        </p:nvSpPr>
        <p:spPr>
          <a:xfrm>
            <a:off x="4000500" y="4481840"/>
            <a:ext cx="44114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latin typeface="Orly's Font 2"/>
                <a:ea typeface="Verdana" pitchFamily="34" charset="0"/>
                <a:cs typeface="Orly's Font 2"/>
              </a:rPr>
              <a:t>4</a:t>
            </a:r>
          </a:p>
        </p:txBody>
      </p:sp>
      <p:sp>
        <p:nvSpPr>
          <p:cNvPr id="184" name="TextBox 183"/>
          <p:cNvSpPr txBox="1"/>
          <p:nvPr/>
        </p:nvSpPr>
        <p:spPr>
          <a:xfrm>
            <a:off x="6085530" y="4481840"/>
            <a:ext cx="38436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latin typeface="Orly's Font 2"/>
                <a:ea typeface="Verdana" pitchFamily="34" charset="0"/>
                <a:cs typeface="Orly's Font 2"/>
              </a:rPr>
              <a:t>9</a:t>
            </a:r>
            <a:endParaRPr lang="en-US" sz="2800" dirty="0" smtClean="0">
              <a:latin typeface="Orly's Font 2"/>
              <a:ea typeface="Verdana" pitchFamily="34" charset="0"/>
              <a:cs typeface="Orly's Font 2"/>
            </a:endParaRPr>
          </a:p>
        </p:txBody>
      </p:sp>
      <p:sp>
        <p:nvSpPr>
          <p:cNvPr id="185" name="TextBox 184"/>
          <p:cNvSpPr txBox="1"/>
          <p:nvPr/>
        </p:nvSpPr>
        <p:spPr>
          <a:xfrm>
            <a:off x="5673535" y="4481840"/>
            <a:ext cx="38436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latin typeface="Orly's Font 2"/>
                <a:ea typeface="Verdana" pitchFamily="34" charset="0"/>
                <a:cs typeface="Orly's Font 2"/>
              </a:rPr>
              <a:t>8</a:t>
            </a:r>
          </a:p>
        </p:txBody>
      </p:sp>
      <p:sp>
        <p:nvSpPr>
          <p:cNvPr id="186" name="TextBox 185"/>
          <p:cNvSpPr txBox="1"/>
          <p:nvPr/>
        </p:nvSpPr>
        <p:spPr>
          <a:xfrm>
            <a:off x="5251518" y="4481840"/>
            <a:ext cx="38436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latin typeface="Orly's Font 2"/>
                <a:ea typeface="Verdana" pitchFamily="34" charset="0"/>
                <a:cs typeface="Orly's Font 2"/>
              </a:rPr>
              <a:t>7</a:t>
            </a:r>
          </a:p>
        </p:txBody>
      </p:sp>
      <p:sp>
        <p:nvSpPr>
          <p:cNvPr id="187" name="TextBox 186"/>
          <p:cNvSpPr txBox="1"/>
          <p:nvPr/>
        </p:nvSpPr>
        <p:spPr>
          <a:xfrm>
            <a:off x="4834512" y="4481840"/>
            <a:ext cx="38436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latin typeface="Orly's Font 2"/>
                <a:ea typeface="Verdana" pitchFamily="34" charset="0"/>
                <a:cs typeface="Orly's Font 2"/>
              </a:rPr>
              <a:t>6</a:t>
            </a:r>
            <a:endParaRPr lang="en-US" sz="2800" dirty="0" smtClean="0">
              <a:latin typeface="Orly's Font 2"/>
              <a:ea typeface="Verdana" pitchFamily="34" charset="0"/>
              <a:cs typeface="Orly's Font 2"/>
            </a:endParaRPr>
          </a:p>
        </p:txBody>
      </p:sp>
      <p:sp>
        <p:nvSpPr>
          <p:cNvPr id="188" name="TextBox 187"/>
          <p:cNvSpPr txBox="1"/>
          <p:nvPr/>
        </p:nvSpPr>
        <p:spPr>
          <a:xfrm>
            <a:off x="4417506" y="4481840"/>
            <a:ext cx="38436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latin typeface="Orly's Font 2"/>
                <a:ea typeface="Verdana" pitchFamily="34" charset="0"/>
                <a:cs typeface="Orly's Font 2"/>
              </a:rPr>
              <a:t>5</a:t>
            </a:r>
          </a:p>
        </p:txBody>
      </p:sp>
      <p:sp>
        <p:nvSpPr>
          <p:cNvPr id="191" name="Text Placeholder 3"/>
          <p:cNvSpPr txBox="1">
            <a:spLocks/>
          </p:cNvSpPr>
          <p:nvPr/>
        </p:nvSpPr>
        <p:spPr bwMode="auto">
          <a:xfrm>
            <a:off x="5143500" y="2138690"/>
            <a:ext cx="12573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800" dirty="0" smtClean="0">
                <a:latin typeface="Orly's Font 2" pitchFamily="66" charset="0"/>
              </a:rPr>
              <a:t>= </a:t>
            </a:r>
            <a:r>
              <a:rPr lang="en-US" sz="2800" dirty="0">
                <a:solidFill>
                  <a:srgbClr val="E86D1F"/>
                </a:solidFill>
                <a:latin typeface="Orly's Font 2" pitchFamily="66" charset="0"/>
              </a:rPr>
              <a:t>4</a:t>
            </a:r>
          </a:p>
        </p:txBody>
      </p:sp>
      <p:sp>
        <p:nvSpPr>
          <p:cNvPr id="192" name="Text Placeholder 3"/>
          <p:cNvSpPr txBox="1">
            <a:spLocks/>
          </p:cNvSpPr>
          <p:nvPr/>
        </p:nvSpPr>
        <p:spPr bwMode="auto">
          <a:xfrm>
            <a:off x="4000500" y="2158424"/>
            <a:ext cx="1143000" cy="584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3200" dirty="0" smtClean="0">
                <a:solidFill>
                  <a:schemeClr val="accent5"/>
                </a:solidFill>
                <a:latin typeface="Orly's Font 2" pitchFamily="66" charset="0"/>
              </a:rPr>
              <a:t>37+7</a:t>
            </a:r>
            <a:endParaRPr lang="en-US" sz="32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193" name="Text Placeholder 3"/>
          <p:cNvSpPr txBox="1">
            <a:spLocks/>
          </p:cNvSpPr>
          <p:nvPr/>
        </p:nvSpPr>
        <p:spPr bwMode="auto">
          <a:xfrm>
            <a:off x="5143500" y="2105680"/>
            <a:ext cx="10287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800" dirty="0" smtClean="0">
                <a:latin typeface="Orly's Font 2" pitchFamily="66" charset="0"/>
              </a:rPr>
              <a:t>= </a:t>
            </a: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4</a:t>
            </a:r>
            <a:r>
              <a:rPr lang="en-US" sz="2800" dirty="0" smtClean="0">
                <a:solidFill>
                  <a:srgbClr val="E86D1F"/>
                </a:solidFill>
                <a:latin typeface="Orly's Font 2" pitchFamily="66" charset="0"/>
              </a:rPr>
              <a:t>4</a:t>
            </a:r>
            <a:endParaRPr lang="en-US" sz="2800" dirty="0">
              <a:solidFill>
                <a:srgbClr val="E86D1F"/>
              </a:solidFill>
              <a:latin typeface="Orly's Font 2" pitchFamily="66" charset="0"/>
            </a:endParaRPr>
          </a:p>
        </p:txBody>
      </p:sp>
      <p:sp>
        <p:nvSpPr>
          <p:cNvPr id="99" name="TextBox 98"/>
          <p:cNvSpPr txBox="1"/>
          <p:nvPr/>
        </p:nvSpPr>
        <p:spPr>
          <a:xfrm>
            <a:off x="3673654" y="4481840"/>
            <a:ext cx="41549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latin typeface="Orly's Font 2"/>
                <a:ea typeface="Verdana" pitchFamily="34" charset="0"/>
                <a:cs typeface="Orly's Font 2"/>
              </a:rPr>
              <a:t>3</a:t>
            </a:r>
            <a:endParaRPr lang="en-US" sz="2800" dirty="0" smtClean="0">
              <a:latin typeface="Orly's Font 2"/>
              <a:ea typeface="Verdana" pitchFamily="34" charset="0"/>
              <a:cs typeface="Orly's Font 2"/>
            </a:endParaRPr>
          </a:p>
        </p:txBody>
      </p:sp>
      <p:sp>
        <p:nvSpPr>
          <p:cNvPr id="100" name="TextBox 99"/>
          <p:cNvSpPr txBox="1"/>
          <p:nvPr/>
        </p:nvSpPr>
        <p:spPr>
          <a:xfrm>
            <a:off x="3200400" y="4481840"/>
            <a:ext cx="42832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latin typeface="Orly's Font 2"/>
                <a:ea typeface="Verdana" pitchFamily="34" charset="0"/>
                <a:cs typeface="Orly's Font 2"/>
              </a:rPr>
              <a:t>2</a:t>
            </a:r>
            <a:endParaRPr lang="en-US" sz="2800" dirty="0" smtClean="0">
              <a:latin typeface="Orly's Font 2"/>
              <a:ea typeface="Verdana" pitchFamily="34" charset="0"/>
              <a:cs typeface="Orly's Font 2"/>
            </a:endParaRPr>
          </a:p>
        </p:txBody>
      </p:sp>
      <p:sp>
        <p:nvSpPr>
          <p:cNvPr id="101" name="TextBox 100"/>
          <p:cNvSpPr txBox="1"/>
          <p:nvPr/>
        </p:nvSpPr>
        <p:spPr>
          <a:xfrm>
            <a:off x="2891952" y="4481840"/>
            <a:ext cx="30844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latin typeface="Orly's Font 2"/>
                <a:ea typeface="Verdana" pitchFamily="34" charset="0"/>
                <a:cs typeface="Orly's Font 2"/>
              </a:rPr>
              <a:t>1</a:t>
            </a:r>
            <a:endParaRPr lang="en-US" sz="2800" dirty="0" smtClean="0">
              <a:latin typeface="Orly's Font 2"/>
              <a:ea typeface="Verdana" pitchFamily="34" charset="0"/>
              <a:cs typeface="Orly's Font 2"/>
            </a:endParaRPr>
          </a:p>
        </p:txBody>
      </p:sp>
      <p:sp>
        <p:nvSpPr>
          <p:cNvPr id="102" name="TextBox 101"/>
          <p:cNvSpPr txBox="1"/>
          <p:nvPr/>
        </p:nvSpPr>
        <p:spPr>
          <a:xfrm>
            <a:off x="2400300" y="4481840"/>
            <a:ext cx="44047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latin typeface="Orly's Font 2"/>
                <a:ea typeface="Verdana" pitchFamily="34" charset="0"/>
                <a:cs typeface="Orly's Font 2"/>
              </a:rPr>
              <a:t>0</a:t>
            </a:r>
            <a:endParaRPr lang="en-US" sz="2800" dirty="0" smtClean="0">
              <a:latin typeface="Orly's Font 2"/>
              <a:ea typeface="Verdana" pitchFamily="34" charset="0"/>
              <a:cs typeface="Orly's Font 2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1828800" y="4385162"/>
            <a:ext cx="5486400" cy="758338"/>
            <a:chOff x="1828800" y="685800"/>
            <a:chExt cx="5486400" cy="758338"/>
          </a:xfrm>
        </p:grpSpPr>
        <p:cxnSp>
          <p:nvCxnSpPr>
            <p:cNvPr id="148" name="Straight Arrow Connector 147"/>
            <p:cNvCxnSpPr/>
            <p:nvPr/>
          </p:nvCxnSpPr>
          <p:spPr bwMode="auto">
            <a:xfrm>
              <a:off x="1828800" y="787702"/>
              <a:ext cx="5486400" cy="0"/>
            </a:xfrm>
            <a:prstGeom prst="straightConnector1">
              <a:avLst/>
            </a:prstGeom>
            <a:ln w="38100">
              <a:solidFill>
                <a:schemeClr val="tx1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TextBox 17"/>
            <p:cNvSpPr txBox="1"/>
            <p:nvPr/>
          </p:nvSpPr>
          <p:spPr>
            <a:xfrm>
              <a:off x="2286000" y="936307"/>
              <a:ext cx="595035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600" dirty="0">
                  <a:latin typeface="Orly's Font 2"/>
                  <a:ea typeface="Verdana" pitchFamily="34" charset="0"/>
                  <a:cs typeface="Orly's Font 2"/>
                </a:rPr>
                <a:t>3</a:t>
              </a:r>
              <a:r>
                <a:rPr lang="en-US" sz="2600" dirty="0" smtClean="0">
                  <a:latin typeface="Orly's Font 2"/>
                  <a:ea typeface="Verdana" pitchFamily="34" charset="0"/>
                  <a:cs typeface="Orly's Font 2"/>
                </a:rPr>
                <a:t>7</a:t>
              </a: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6388236" y="920918"/>
              <a:ext cx="58406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dirty="0" smtClean="0">
                  <a:latin typeface="Orly's Font 2"/>
                  <a:ea typeface="Verdana" pitchFamily="34" charset="0"/>
                  <a:cs typeface="Orly's Font 2"/>
                </a:rPr>
                <a:t>4</a:t>
              </a:r>
              <a:r>
                <a:rPr lang="en-US" sz="2800" dirty="0">
                  <a:latin typeface="Orly's Font 2"/>
                  <a:ea typeface="Verdana" pitchFamily="34" charset="0"/>
                  <a:cs typeface="Orly's Font 2"/>
                </a:rPr>
                <a:t>4</a:t>
              </a:r>
              <a:endParaRPr lang="en-US" sz="2800" dirty="0" smtClean="0">
                <a:latin typeface="Orly's Font 2"/>
                <a:ea typeface="Verdana" pitchFamily="34" charset="0"/>
                <a:cs typeface="Orly's Font 2"/>
              </a:endParaRPr>
            </a:p>
          </p:txBody>
        </p:sp>
        <p:cxnSp>
          <p:nvCxnSpPr>
            <p:cNvPr id="146" name="Straight Connector 145"/>
            <p:cNvCxnSpPr/>
            <p:nvPr/>
          </p:nvCxnSpPr>
          <p:spPr bwMode="auto">
            <a:xfrm>
              <a:off x="2604633" y="685800"/>
              <a:ext cx="0" cy="21039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7" name="Straight Connector 146"/>
            <p:cNvCxnSpPr/>
            <p:nvPr/>
          </p:nvCxnSpPr>
          <p:spPr bwMode="auto">
            <a:xfrm>
              <a:off x="6674236" y="685800"/>
              <a:ext cx="0" cy="21039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9" name="Straight Connector 148"/>
            <p:cNvCxnSpPr/>
            <p:nvPr/>
          </p:nvCxnSpPr>
          <p:spPr bwMode="auto">
            <a:xfrm>
              <a:off x="3186005" y="685800"/>
              <a:ext cx="0" cy="21039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0" name="Straight Connector 149"/>
            <p:cNvCxnSpPr/>
            <p:nvPr/>
          </p:nvCxnSpPr>
          <p:spPr bwMode="auto">
            <a:xfrm>
              <a:off x="3767377" y="685800"/>
              <a:ext cx="0" cy="21039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1" name="Straight Connector 150"/>
            <p:cNvCxnSpPr/>
            <p:nvPr/>
          </p:nvCxnSpPr>
          <p:spPr bwMode="auto">
            <a:xfrm>
              <a:off x="4348749" y="685800"/>
              <a:ext cx="0" cy="21039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2" name="Straight Connector 151"/>
            <p:cNvCxnSpPr/>
            <p:nvPr/>
          </p:nvCxnSpPr>
          <p:spPr bwMode="auto">
            <a:xfrm>
              <a:off x="4930121" y="685800"/>
              <a:ext cx="0" cy="21039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3" name="Straight Connector 152"/>
            <p:cNvCxnSpPr/>
            <p:nvPr/>
          </p:nvCxnSpPr>
          <p:spPr bwMode="auto">
            <a:xfrm>
              <a:off x="5511493" y="685800"/>
              <a:ext cx="0" cy="21039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5" name="Straight Connector 154"/>
            <p:cNvCxnSpPr/>
            <p:nvPr/>
          </p:nvCxnSpPr>
          <p:spPr bwMode="auto">
            <a:xfrm>
              <a:off x="6092865" y="685800"/>
              <a:ext cx="0" cy="21039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3" name="TextBox 102"/>
            <p:cNvSpPr txBox="1"/>
            <p:nvPr/>
          </p:nvSpPr>
          <p:spPr>
            <a:xfrm>
              <a:off x="2948265" y="936307"/>
              <a:ext cx="596237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600" dirty="0" smtClean="0">
                  <a:latin typeface="Orly's Font 2"/>
                  <a:ea typeface="Verdana" pitchFamily="34" charset="0"/>
                  <a:cs typeface="Orly's Font 2"/>
                </a:rPr>
                <a:t>3</a:t>
              </a:r>
              <a:r>
                <a:rPr lang="en-US" sz="2600" dirty="0">
                  <a:latin typeface="Orly's Font 2"/>
                  <a:ea typeface="Verdana" pitchFamily="34" charset="0"/>
                  <a:cs typeface="Orly's Font 2"/>
                </a:rPr>
                <a:t>8</a:t>
              </a:r>
              <a:endParaRPr lang="en-US" sz="2600" dirty="0" smtClean="0">
                <a:latin typeface="Orly's Font 2"/>
                <a:ea typeface="Verdana" pitchFamily="34" charset="0"/>
                <a:cs typeface="Orly's Font 2"/>
              </a:endParaRPr>
            </a:p>
          </p:txBody>
        </p:sp>
        <p:sp>
          <p:nvSpPr>
            <p:cNvPr id="104" name="TextBox 103"/>
            <p:cNvSpPr txBox="1"/>
            <p:nvPr/>
          </p:nvSpPr>
          <p:spPr>
            <a:xfrm>
              <a:off x="3519765" y="936307"/>
              <a:ext cx="587283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600" dirty="0" smtClean="0">
                  <a:latin typeface="Orly's Font 2"/>
                  <a:ea typeface="Verdana" pitchFamily="34" charset="0"/>
                  <a:cs typeface="Orly's Font 2"/>
                </a:rPr>
                <a:t>3</a:t>
              </a:r>
              <a:r>
                <a:rPr lang="en-US" sz="2600" dirty="0">
                  <a:latin typeface="Orly's Font 2"/>
                  <a:ea typeface="Verdana" pitchFamily="34" charset="0"/>
                  <a:cs typeface="Orly's Font 2"/>
                </a:rPr>
                <a:t>9</a:t>
              </a:r>
              <a:endParaRPr lang="en-US" sz="2600" dirty="0" smtClean="0">
                <a:latin typeface="Orly's Font 2"/>
                <a:ea typeface="Verdana" pitchFamily="34" charset="0"/>
                <a:cs typeface="Orly's Font 2"/>
              </a:endParaRPr>
            </a:p>
          </p:txBody>
        </p:sp>
        <p:sp>
          <p:nvSpPr>
            <p:cNvPr id="105" name="TextBox 104"/>
            <p:cNvSpPr txBox="1"/>
            <p:nvPr/>
          </p:nvSpPr>
          <p:spPr>
            <a:xfrm>
              <a:off x="4091265" y="936307"/>
              <a:ext cx="614471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600" dirty="0" smtClean="0">
                  <a:latin typeface="Orly's Font 2"/>
                  <a:ea typeface="Verdana" pitchFamily="34" charset="0"/>
                  <a:cs typeface="Orly's Font 2"/>
                </a:rPr>
                <a:t>40</a:t>
              </a:r>
            </a:p>
          </p:txBody>
        </p:sp>
        <p:sp>
          <p:nvSpPr>
            <p:cNvPr id="106" name="TextBox 105"/>
            <p:cNvSpPr txBox="1"/>
            <p:nvPr/>
          </p:nvSpPr>
          <p:spPr>
            <a:xfrm>
              <a:off x="4662765" y="936307"/>
              <a:ext cx="491879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600" dirty="0" smtClean="0">
                  <a:latin typeface="Orly's Font 2"/>
                  <a:ea typeface="Verdana" pitchFamily="34" charset="0"/>
                  <a:cs typeface="Orly's Font 2"/>
                </a:rPr>
                <a:t>41</a:t>
              </a:r>
            </a:p>
          </p:txBody>
        </p:sp>
        <p:sp>
          <p:nvSpPr>
            <p:cNvPr id="107" name="TextBox 106"/>
            <p:cNvSpPr txBox="1"/>
            <p:nvPr/>
          </p:nvSpPr>
          <p:spPr>
            <a:xfrm>
              <a:off x="5234265" y="936307"/>
              <a:ext cx="595035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600" dirty="0" smtClean="0">
                  <a:latin typeface="Orly's Font 2"/>
                  <a:ea typeface="Verdana" pitchFamily="34" charset="0"/>
                  <a:cs typeface="Orly's Font 2"/>
                </a:rPr>
                <a:t>42</a:t>
              </a:r>
            </a:p>
          </p:txBody>
        </p:sp>
        <p:sp>
          <p:nvSpPr>
            <p:cNvPr id="108" name="TextBox 107"/>
            <p:cNvSpPr txBox="1"/>
            <p:nvPr/>
          </p:nvSpPr>
          <p:spPr>
            <a:xfrm>
              <a:off x="5805765" y="936307"/>
              <a:ext cx="587120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600" dirty="0" smtClean="0">
                  <a:latin typeface="Orly's Font 2"/>
                  <a:ea typeface="Verdana" pitchFamily="34" charset="0"/>
                  <a:cs typeface="Orly's Font 2"/>
                </a:rPr>
                <a:t>43</a:t>
              </a:r>
            </a:p>
          </p:txBody>
        </p:sp>
      </p:grpSp>
      <p:sp>
        <p:nvSpPr>
          <p:cNvPr id="162" name="Curved Down Arrow 161"/>
          <p:cNvSpPr/>
          <p:nvPr/>
        </p:nvSpPr>
        <p:spPr>
          <a:xfrm flipH="1">
            <a:off x="4914900" y="3738890"/>
            <a:ext cx="685800" cy="571500"/>
          </a:xfrm>
          <a:prstGeom prst="curvedDownArrow">
            <a:avLst/>
          </a:prstGeom>
          <a:solidFill>
            <a:schemeClr val="accent2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63" name="Curved Down Arrow 162"/>
          <p:cNvSpPr/>
          <p:nvPr/>
        </p:nvSpPr>
        <p:spPr>
          <a:xfrm flipH="1">
            <a:off x="4572000" y="3738890"/>
            <a:ext cx="685800" cy="571500"/>
          </a:xfrm>
          <a:prstGeom prst="curvedDownArrow">
            <a:avLst/>
          </a:prstGeom>
          <a:solidFill>
            <a:schemeClr val="accent2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64" name="Curved Down Arrow 163"/>
          <p:cNvSpPr/>
          <p:nvPr/>
        </p:nvSpPr>
        <p:spPr>
          <a:xfrm flipH="1">
            <a:off x="4114800" y="3738890"/>
            <a:ext cx="685800" cy="571500"/>
          </a:xfrm>
          <a:prstGeom prst="curvedDownArrow">
            <a:avLst/>
          </a:prstGeom>
          <a:solidFill>
            <a:schemeClr val="accent2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8" name="Oval 47"/>
          <p:cNvSpPr/>
          <p:nvPr/>
        </p:nvSpPr>
        <p:spPr>
          <a:xfrm>
            <a:off x="2514600" y="2971800"/>
            <a:ext cx="4114800" cy="1143000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89" name="Oval 188"/>
          <p:cNvSpPr/>
          <p:nvPr/>
        </p:nvSpPr>
        <p:spPr>
          <a:xfrm>
            <a:off x="3429000" y="2857500"/>
            <a:ext cx="3771900" cy="1143000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4039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5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5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0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2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31" dur="5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4" dur="500"/>
                                        <p:tgtEl>
                                          <p:spTgt spid="1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1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5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8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1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>
                      <p:stCondLst>
                        <p:cond delay="indefinite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6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9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0" fill="hold">
                            <p:stCondLst>
                              <p:cond delay="500"/>
                            </p:stCondLst>
                            <p:childTnLst>
                              <p:par>
                                <p:cTn id="19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3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6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7" fill="hold">
                            <p:stCondLst>
                              <p:cond delay="1000"/>
                            </p:stCondLst>
                            <p:childTnLst>
                              <p:par>
                                <p:cTn id="19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0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3" dur="5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4" fill="hold">
                            <p:stCondLst>
                              <p:cond delay="1500"/>
                            </p:stCondLst>
                            <p:childTnLst>
                              <p:par>
                                <p:cTn id="20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7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0" dur="5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1" fill="hold">
                            <p:stCondLst>
                              <p:cond delay="2000"/>
                            </p:stCondLst>
                            <p:childTnLst>
                              <p:par>
                                <p:cTn id="2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4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7" dur="5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8" fill="hold">
                            <p:stCondLst>
                              <p:cond delay="2500"/>
                            </p:stCondLst>
                            <p:childTnLst>
                              <p:par>
                                <p:cTn id="2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1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4" dur="5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5" fill="hold">
                      <p:stCondLst>
                        <p:cond delay="indefinite"/>
                      </p:stCondLst>
                      <p:childTnLst>
                        <p:par>
                          <p:cTn id="226" fill="hold">
                            <p:stCondLst>
                              <p:cond delay="0"/>
                            </p:stCondLst>
                            <p:childTnLst>
                              <p:par>
                                <p:cTn id="2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9" dur="5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0" fill="hold">
                      <p:stCondLst>
                        <p:cond delay="indefinite"/>
                      </p:stCondLst>
                      <p:childTnLst>
                        <p:par>
                          <p:cTn id="231" fill="hold">
                            <p:stCondLst>
                              <p:cond delay="0"/>
                            </p:stCondLst>
                            <p:childTnLst>
                              <p:par>
                                <p:cTn id="2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4" fill="hold">
                      <p:stCondLst>
                        <p:cond delay="indefinite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0" grpId="0"/>
      <p:bldP spid="3" grpId="0" build="p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  <p:bldP spid="26" grpId="0" animBg="1"/>
      <p:bldP spid="26" grpId="1" animBg="1"/>
      <p:bldP spid="49" grpId="0"/>
      <p:bldP spid="49" grpId="1"/>
      <p:bldP spid="144" grpId="0" build="p"/>
      <p:bldP spid="158" grpId="0"/>
      <p:bldP spid="159" grpId="0" animBg="1"/>
      <p:bldP spid="160" grpId="0" animBg="1"/>
      <p:bldP spid="161" grpId="0" animBg="1"/>
      <p:bldP spid="165" grpId="0"/>
      <p:bldP spid="184" grpId="0"/>
      <p:bldP spid="185" grpId="0"/>
      <p:bldP spid="186" grpId="0"/>
      <p:bldP spid="187" grpId="0"/>
      <p:bldP spid="188" grpId="0"/>
      <p:bldP spid="191" grpId="0"/>
      <p:bldP spid="192" grpId="1" build="allAtOnce"/>
      <p:bldP spid="192" grpId="2" build="allAtOnce"/>
      <p:bldP spid="193" grpId="0"/>
      <p:bldP spid="193" grpId="1"/>
      <p:bldP spid="99" grpId="0"/>
      <p:bldP spid="100" grpId="0"/>
      <p:bldP spid="101" grpId="0"/>
      <p:bldP spid="102" grpId="0"/>
      <p:bldP spid="162" grpId="0" animBg="1"/>
      <p:bldP spid="163" grpId="0" animBg="1"/>
      <p:bldP spid="164" grpId="0" animBg="1"/>
      <p:bldP spid="48" grpId="0" animBg="1"/>
      <p:bldP spid="48" grpId="1" animBg="1"/>
      <p:bldP spid="18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Text Placeholder 2"/>
          <p:cNvSpPr txBox="1">
            <a:spLocks/>
          </p:cNvSpPr>
          <p:nvPr/>
        </p:nvSpPr>
        <p:spPr bwMode="auto">
          <a:xfrm>
            <a:off x="228600" y="1143000"/>
            <a:ext cx="86868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A number line is similar to a ruler because they both have evenly spaced points.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pic>
        <p:nvPicPr>
          <p:cNvPr id="11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1036" y="2628900"/>
            <a:ext cx="6281928" cy="8169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11" name="Group 110"/>
          <p:cNvGrpSpPr>
            <a:grpSpLocks noChangeAspect="1"/>
          </p:cNvGrpSpPr>
          <p:nvPr/>
        </p:nvGrpSpPr>
        <p:grpSpPr>
          <a:xfrm>
            <a:off x="685800" y="4229096"/>
            <a:ext cx="7886700" cy="758160"/>
            <a:chOff x="228600" y="2114550"/>
            <a:chExt cx="5486400" cy="814739"/>
          </a:xfrm>
        </p:grpSpPr>
        <p:grpSp>
          <p:nvGrpSpPr>
            <p:cNvPr id="112" name="Group 111"/>
            <p:cNvGrpSpPr>
              <a:grpSpLocks noChangeAspect="1"/>
            </p:cNvGrpSpPr>
            <p:nvPr/>
          </p:nvGrpSpPr>
          <p:grpSpPr>
            <a:xfrm>
              <a:off x="228600" y="2114550"/>
              <a:ext cx="5486400" cy="252473"/>
              <a:chOff x="685800" y="4319701"/>
              <a:chExt cx="5486400" cy="252473"/>
            </a:xfrm>
          </p:grpSpPr>
          <p:grpSp>
            <p:nvGrpSpPr>
              <p:cNvPr id="115" name="Group 114"/>
              <p:cNvGrpSpPr/>
              <p:nvPr/>
            </p:nvGrpSpPr>
            <p:grpSpPr>
              <a:xfrm>
                <a:off x="685800" y="4376486"/>
                <a:ext cx="5486400" cy="130889"/>
                <a:chOff x="1447800" y="4376486"/>
                <a:chExt cx="5486400" cy="130889"/>
              </a:xfrm>
            </p:grpSpPr>
            <p:cxnSp>
              <p:nvCxnSpPr>
                <p:cNvPr id="127" name="Straight Arrow Connector 126"/>
                <p:cNvCxnSpPr/>
                <p:nvPr/>
              </p:nvCxnSpPr>
              <p:spPr bwMode="auto">
                <a:xfrm>
                  <a:off x="1447800" y="4441984"/>
                  <a:ext cx="5486400" cy="0"/>
                </a:xfrm>
                <a:prstGeom prst="straightConnector1">
                  <a:avLst/>
                </a:prstGeom>
                <a:ln w="38100">
                  <a:solidFill>
                    <a:schemeClr val="tx1"/>
                  </a:solidFill>
                  <a:headEnd type="arrow"/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28" name="Oval 127"/>
                <p:cNvSpPr/>
                <p:nvPr/>
              </p:nvSpPr>
              <p:spPr bwMode="auto">
                <a:xfrm>
                  <a:off x="2155096" y="4376486"/>
                  <a:ext cx="118872" cy="122873"/>
                </a:xfrm>
                <a:prstGeom prst="ellipse">
                  <a:avLst/>
                </a:prstGeom>
                <a:solidFill>
                  <a:schemeClr val="tx1"/>
                </a:solidFill>
                <a:ln w="381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lang="en-US">
                    <a:solidFill>
                      <a:schemeClr val="tx1"/>
                    </a:solidFill>
                    <a:ea typeface="MS PGothic" pitchFamily="34" charset="-128"/>
                  </a:endParaRPr>
                </a:p>
              </p:txBody>
            </p:sp>
            <p:sp>
              <p:nvSpPr>
                <p:cNvPr id="129" name="Oval 128"/>
                <p:cNvSpPr/>
                <p:nvPr/>
              </p:nvSpPr>
              <p:spPr bwMode="auto">
                <a:xfrm>
                  <a:off x="6233800" y="4384502"/>
                  <a:ext cx="118872" cy="122873"/>
                </a:xfrm>
                <a:prstGeom prst="ellipse">
                  <a:avLst/>
                </a:prstGeom>
                <a:solidFill>
                  <a:schemeClr val="tx1"/>
                </a:solidFill>
                <a:ln w="381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lang="en-US">
                    <a:solidFill>
                      <a:schemeClr val="tx1"/>
                    </a:solidFill>
                    <a:ea typeface="MS PGothic" pitchFamily="34" charset="-128"/>
                  </a:endParaRPr>
                </a:p>
              </p:txBody>
            </p:sp>
          </p:grpSp>
          <p:cxnSp>
            <p:nvCxnSpPr>
              <p:cNvPr id="116" name="Straight Connector 115"/>
              <p:cNvCxnSpPr/>
              <p:nvPr/>
            </p:nvCxnSpPr>
            <p:spPr bwMode="auto">
              <a:xfrm>
                <a:off x="1461633" y="4319701"/>
                <a:ext cx="0" cy="252473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7" name="Straight Connector 116"/>
              <p:cNvCxnSpPr/>
              <p:nvPr/>
            </p:nvCxnSpPr>
            <p:spPr bwMode="auto">
              <a:xfrm>
                <a:off x="1868593" y="4319701"/>
                <a:ext cx="0" cy="252473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8" name="Straight Connector 117"/>
              <p:cNvCxnSpPr/>
              <p:nvPr/>
            </p:nvCxnSpPr>
            <p:spPr bwMode="auto">
              <a:xfrm>
                <a:off x="2275553" y="4319701"/>
                <a:ext cx="0" cy="252473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9" name="Straight Connector 118"/>
              <p:cNvCxnSpPr/>
              <p:nvPr/>
            </p:nvCxnSpPr>
            <p:spPr bwMode="auto">
              <a:xfrm>
                <a:off x="2682513" y="4319701"/>
                <a:ext cx="0" cy="252473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0" name="Straight Connector 119"/>
              <p:cNvCxnSpPr/>
              <p:nvPr/>
            </p:nvCxnSpPr>
            <p:spPr bwMode="auto">
              <a:xfrm>
                <a:off x="5531236" y="4319701"/>
                <a:ext cx="0" cy="252473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1" name="Straight Connector 120"/>
              <p:cNvCxnSpPr/>
              <p:nvPr/>
            </p:nvCxnSpPr>
            <p:spPr bwMode="auto">
              <a:xfrm>
                <a:off x="3089473" y="4319701"/>
                <a:ext cx="0" cy="252473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2" name="Straight Connector 121"/>
              <p:cNvCxnSpPr/>
              <p:nvPr/>
            </p:nvCxnSpPr>
            <p:spPr bwMode="auto">
              <a:xfrm>
                <a:off x="3496433" y="4319701"/>
                <a:ext cx="0" cy="252473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3" name="Straight Connector 122"/>
              <p:cNvCxnSpPr/>
              <p:nvPr/>
            </p:nvCxnSpPr>
            <p:spPr bwMode="auto">
              <a:xfrm>
                <a:off x="3903393" y="4319701"/>
                <a:ext cx="0" cy="252473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4" name="Straight Connector 123"/>
              <p:cNvCxnSpPr/>
              <p:nvPr/>
            </p:nvCxnSpPr>
            <p:spPr bwMode="auto">
              <a:xfrm>
                <a:off x="4310353" y="4319701"/>
                <a:ext cx="0" cy="252473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5" name="Straight Connector 124"/>
              <p:cNvCxnSpPr/>
              <p:nvPr/>
            </p:nvCxnSpPr>
            <p:spPr bwMode="auto">
              <a:xfrm>
                <a:off x="4717313" y="4319701"/>
                <a:ext cx="0" cy="252473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6" name="Straight Connector 125"/>
              <p:cNvCxnSpPr/>
              <p:nvPr/>
            </p:nvCxnSpPr>
            <p:spPr bwMode="auto">
              <a:xfrm>
                <a:off x="5124273" y="4319701"/>
                <a:ext cx="0" cy="252473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13" name="TextBox 112"/>
            <p:cNvSpPr txBox="1"/>
            <p:nvPr/>
          </p:nvSpPr>
          <p:spPr>
            <a:xfrm>
              <a:off x="839540" y="2367023"/>
              <a:ext cx="344207" cy="5622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dirty="0">
                  <a:latin typeface="Orly's Font 2"/>
                  <a:ea typeface="Verdana" pitchFamily="34" charset="0"/>
                  <a:cs typeface="Orly's Font 2"/>
                </a:rPr>
                <a:t>0</a:t>
              </a:r>
              <a:endParaRPr lang="en-US" sz="2800" dirty="0" smtClean="0">
                <a:latin typeface="Orly's Font 2"/>
                <a:ea typeface="Verdana" pitchFamily="34" charset="0"/>
                <a:cs typeface="Orly's Font 2"/>
              </a:endParaRPr>
            </a:p>
          </p:txBody>
        </p:sp>
        <p:sp>
          <p:nvSpPr>
            <p:cNvPr id="114" name="TextBox 113"/>
            <p:cNvSpPr txBox="1"/>
            <p:nvPr/>
          </p:nvSpPr>
          <p:spPr>
            <a:xfrm>
              <a:off x="4814248" y="2367023"/>
              <a:ext cx="523042" cy="5622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dirty="0" smtClean="0">
                  <a:latin typeface="Orly's Font 2"/>
                  <a:ea typeface="Verdana" pitchFamily="34" charset="0"/>
                  <a:cs typeface="Orly's Font 2"/>
                </a:rPr>
                <a:t>10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89274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914400" y="1143000"/>
            <a:ext cx="7315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Counting points instead of units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grpSp>
        <p:nvGrpSpPr>
          <p:cNvPr id="4" name="Group 3"/>
          <p:cNvGrpSpPr>
            <a:grpSpLocks noChangeAspect="1"/>
          </p:cNvGrpSpPr>
          <p:nvPr/>
        </p:nvGrpSpPr>
        <p:grpSpPr>
          <a:xfrm>
            <a:off x="1828800" y="4295586"/>
            <a:ext cx="5486400" cy="210394"/>
            <a:chOff x="685800" y="4319701"/>
            <a:chExt cx="5486400" cy="252473"/>
          </a:xfrm>
        </p:grpSpPr>
        <p:cxnSp>
          <p:nvCxnSpPr>
            <p:cNvPr id="5" name="Straight Connector 4"/>
            <p:cNvCxnSpPr/>
            <p:nvPr/>
          </p:nvCxnSpPr>
          <p:spPr bwMode="auto">
            <a:xfrm>
              <a:off x="1461633" y="431970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5"/>
            <p:cNvCxnSpPr/>
            <p:nvPr/>
          </p:nvCxnSpPr>
          <p:spPr bwMode="auto">
            <a:xfrm>
              <a:off x="5531236" y="431970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Arrow Connector 6"/>
            <p:cNvCxnSpPr/>
            <p:nvPr/>
          </p:nvCxnSpPr>
          <p:spPr bwMode="auto">
            <a:xfrm>
              <a:off x="685800" y="4441983"/>
              <a:ext cx="5486400" cy="0"/>
            </a:xfrm>
            <a:prstGeom prst="straightConnector1">
              <a:avLst/>
            </a:prstGeom>
            <a:ln w="38100">
              <a:solidFill>
                <a:schemeClr val="tx1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/>
            <p:cNvCxnSpPr/>
            <p:nvPr/>
          </p:nvCxnSpPr>
          <p:spPr bwMode="auto">
            <a:xfrm>
              <a:off x="1868593" y="431970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 bwMode="auto">
            <a:xfrm>
              <a:off x="2275553" y="431970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 bwMode="auto">
            <a:xfrm>
              <a:off x="2682513" y="431970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 bwMode="auto">
            <a:xfrm>
              <a:off x="3089473" y="431970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 bwMode="auto">
            <a:xfrm>
              <a:off x="3496433" y="431970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 bwMode="auto">
            <a:xfrm>
              <a:off x="3903393" y="431970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 bwMode="auto">
            <a:xfrm>
              <a:off x="4310353" y="431970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 bwMode="auto">
            <a:xfrm>
              <a:off x="4717313" y="431970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 bwMode="auto">
            <a:xfrm>
              <a:off x="5124273" y="431970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Curved Down Arrow 19"/>
          <p:cNvSpPr/>
          <p:nvPr/>
        </p:nvSpPr>
        <p:spPr>
          <a:xfrm flipH="1">
            <a:off x="6172200" y="3657600"/>
            <a:ext cx="571500" cy="457200"/>
          </a:xfrm>
          <a:prstGeom prst="curvedDownArrow">
            <a:avLst/>
          </a:prstGeom>
          <a:solidFill>
            <a:schemeClr val="accent2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1" name="Curved Down Arrow 20"/>
          <p:cNvSpPr/>
          <p:nvPr/>
        </p:nvSpPr>
        <p:spPr>
          <a:xfrm flipH="1">
            <a:off x="5715000" y="3657600"/>
            <a:ext cx="571500" cy="457200"/>
          </a:xfrm>
          <a:prstGeom prst="curvedDownArrow">
            <a:avLst/>
          </a:prstGeom>
          <a:solidFill>
            <a:schemeClr val="accent2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2" name="Curved Down Arrow 21"/>
          <p:cNvSpPr/>
          <p:nvPr/>
        </p:nvSpPr>
        <p:spPr>
          <a:xfrm flipH="1">
            <a:off x="5257800" y="3657600"/>
            <a:ext cx="571500" cy="457200"/>
          </a:xfrm>
          <a:prstGeom prst="curvedDownArrow">
            <a:avLst/>
          </a:prstGeom>
          <a:solidFill>
            <a:schemeClr val="accent2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3" name="Curved Down Arrow 22"/>
          <p:cNvSpPr/>
          <p:nvPr/>
        </p:nvSpPr>
        <p:spPr>
          <a:xfrm flipH="1">
            <a:off x="4914900" y="3657600"/>
            <a:ext cx="571500" cy="457200"/>
          </a:xfrm>
          <a:prstGeom prst="curvedDownArrow">
            <a:avLst/>
          </a:prstGeom>
          <a:solidFill>
            <a:schemeClr val="accent2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4" name="Curved Down Arrow 23"/>
          <p:cNvSpPr/>
          <p:nvPr/>
        </p:nvSpPr>
        <p:spPr>
          <a:xfrm flipH="1">
            <a:off x="4572000" y="3657600"/>
            <a:ext cx="571500" cy="457200"/>
          </a:xfrm>
          <a:prstGeom prst="curvedDownArrow">
            <a:avLst/>
          </a:prstGeom>
          <a:solidFill>
            <a:schemeClr val="accent2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5" name="Curved Down Arrow 24"/>
          <p:cNvSpPr/>
          <p:nvPr/>
        </p:nvSpPr>
        <p:spPr>
          <a:xfrm flipH="1">
            <a:off x="4114800" y="3657600"/>
            <a:ext cx="571500" cy="457200"/>
          </a:xfrm>
          <a:prstGeom prst="curvedDownArrow">
            <a:avLst/>
          </a:prstGeom>
          <a:solidFill>
            <a:schemeClr val="accent2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8" name="Text Placeholder 3"/>
          <p:cNvSpPr txBox="1">
            <a:spLocks/>
          </p:cNvSpPr>
          <p:nvPr/>
        </p:nvSpPr>
        <p:spPr bwMode="auto">
          <a:xfrm>
            <a:off x="2857500" y="1943100"/>
            <a:ext cx="29718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4000" dirty="0" smtClean="0">
                <a:solidFill>
                  <a:schemeClr val="accent5"/>
                </a:solidFill>
                <a:latin typeface="Orly's Font 2" pitchFamily="66" charset="0"/>
              </a:rPr>
              <a:t>42-6 =</a:t>
            </a:r>
            <a:endParaRPr lang="en-US" sz="40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473635" y="4481840"/>
            <a:ext cx="582211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500" dirty="0" smtClean="0">
                <a:latin typeface="Orly's Font 2"/>
                <a:ea typeface="Verdana" pitchFamily="34" charset="0"/>
                <a:cs typeface="Orly's Font 2"/>
              </a:rPr>
              <a:t>42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4445136" y="4481840"/>
            <a:ext cx="582211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500" dirty="0" smtClean="0">
                <a:latin typeface="Orly's Font 2"/>
                <a:ea typeface="Verdana" pitchFamily="34" charset="0"/>
                <a:cs typeface="Orly's Font 2"/>
              </a:rPr>
              <a:t>37</a:t>
            </a:r>
          </a:p>
        </p:txBody>
      </p:sp>
      <p:cxnSp>
        <p:nvCxnSpPr>
          <p:cNvPr id="31" name="Straight Arrow Connector 30"/>
          <p:cNvCxnSpPr/>
          <p:nvPr/>
        </p:nvCxnSpPr>
        <p:spPr>
          <a:xfrm>
            <a:off x="6629400" y="3600450"/>
            <a:ext cx="1637" cy="571500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/>
          <p:cNvCxnSpPr/>
          <p:nvPr/>
        </p:nvCxnSpPr>
        <p:spPr>
          <a:xfrm>
            <a:off x="6284863" y="3600450"/>
            <a:ext cx="1637" cy="571500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/>
          <p:cNvCxnSpPr/>
          <p:nvPr/>
        </p:nvCxnSpPr>
        <p:spPr>
          <a:xfrm>
            <a:off x="5829300" y="3600450"/>
            <a:ext cx="1637" cy="571500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/>
          <p:cNvCxnSpPr/>
          <p:nvPr/>
        </p:nvCxnSpPr>
        <p:spPr>
          <a:xfrm>
            <a:off x="5484763" y="3600450"/>
            <a:ext cx="1637" cy="571500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/>
          <p:cNvCxnSpPr/>
          <p:nvPr/>
        </p:nvCxnSpPr>
        <p:spPr>
          <a:xfrm>
            <a:off x="5027563" y="3600450"/>
            <a:ext cx="1637" cy="571500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/>
          <p:cNvCxnSpPr/>
          <p:nvPr/>
        </p:nvCxnSpPr>
        <p:spPr>
          <a:xfrm>
            <a:off x="4572000" y="3600450"/>
            <a:ext cx="1637" cy="571500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" name="Group 36"/>
          <p:cNvGrpSpPr/>
          <p:nvPr/>
        </p:nvGrpSpPr>
        <p:grpSpPr>
          <a:xfrm>
            <a:off x="3657600" y="3289300"/>
            <a:ext cx="3771900" cy="1625600"/>
            <a:chOff x="2686050" y="2374900"/>
            <a:chExt cx="3771900" cy="1625600"/>
          </a:xfrm>
        </p:grpSpPr>
        <p:cxnSp>
          <p:nvCxnSpPr>
            <p:cNvPr id="38" name="Straight Connector 37"/>
            <p:cNvCxnSpPr/>
            <p:nvPr/>
          </p:nvCxnSpPr>
          <p:spPr>
            <a:xfrm>
              <a:off x="2686050" y="2374900"/>
              <a:ext cx="3771900" cy="162560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/>
            <p:nvPr/>
          </p:nvCxnSpPr>
          <p:spPr>
            <a:xfrm flipH="1">
              <a:off x="2800350" y="2444750"/>
              <a:ext cx="3543300" cy="148590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39"/>
          <p:cNvSpPr txBox="1"/>
          <p:nvPr/>
        </p:nvSpPr>
        <p:spPr>
          <a:xfrm>
            <a:off x="4000500" y="4481840"/>
            <a:ext cx="607859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500" dirty="0" smtClean="0">
                <a:latin typeface="Orly's Font 2"/>
                <a:ea typeface="Verdana" pitchFamily="34" charset="0"/>
                <a:cs typeface="Orly's Font 2"/>
              </a:rPr>
              <a:t>36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788036" y="1943100"/>
            <a:ext cx="75523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>
                <a:latin typeface="Orly's Font 2"/>
                <a:ea typeface="Verdana" pitchFamily="34" charset="0"/>
                <a:cs typeface="Orly's Font 2"/>
              </a:rPr>
              <a:t>36</a:t>
            </a:r>
          </a:p>
        </p:txBody>
      </p:sp>
    </p:spTree>
    <p:extLst>
      <p:ext uri="{BB962C8B-B14F-4D97-AF65-F5344CB8AC3E}">
        <p14:creationId xmlns:p14="http://schemas.microsoft.com/office/powerpoint/2010/main" val="472693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0"/>
                            </p:stCondLst>
                            <p:childTnLst>
                              <p:par>
                                <p:cTn id="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0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00"/>
                            </p:stCondLst>
                            <p:childTnLst>
                              <p:par>
                                <p:cTn id="7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000"/>
                            </p:stCondLst>
                            <p:childTnLst>
                              <p:par>
                                <p:cTn id="8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500"/>
                            </p:stCondLst>
                            <p:childTnLst>
                              <p:par>
                                <p:cTn id="8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2000"/>
                            </p:stCondLst>
                            <p:childTnLst>
                              <p:par>
                                <p:cTn id="9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2500"/>
                            </p:stCondLst>
                            <p:childTnLst>
                              <p:par>
                                <p:cTn id="9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3000"/>
                            </p:stCondLst>
                            <p:childTnLst>
                              <p:par>
                                <p:cTn id="9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8" grpId="0" build="p"/>
      <p:bldP spid="29" grpId="0"/>
      <p:bldP spid="30" grpId="0"/>
      <p:bldP spid="30" grpId="1"/>
      <p:bldP spid="40" grpId="0"/>
      <p:bldP spid="4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2"/>
          <p:cNvSpPr txBox="1">
            <a:spLocks/>
          </p:cNvSpPr>
          <p:nvPr/>
        </p:nvSpPr>
        <p:spPr bwMode="auto">
          <a:xfrm>
            <a:off x="571500" y="734080"/>
            <a:ext cx="80010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Steps for Solving Word Problems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7" name="Text Placeholder 3"/>
          <p:cNvSpPr txBox="1">
            <a:spLocks/>
          </p:cNvSpPr>
          <p:nvPr/>
        </p:nvSpPr>
        <p:spPr bwMode="auto">
          <a:xfrm>
            <a:off x="457200" y="2360593"/>
            <a:ext cx="81153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18 birds were in a park. 11 flew away. How many birds are left in the park?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cxnSp>
        <p:nvCxnSpPr>
          <p:cNvPr id="9" name="Straight Connector 8"/>
          <p:cNvCxnSpPr/>
          <p:nvPr/>
        </p:nvCxnSpPr>
        <p:spPr>
          <a:xfrm>
            <a:off x="571500" y="2857500"/>
            <a:ext cx="1257300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5143500" y="2857500"/>
            <a:ext cx="2171700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3"/>
          <p:cNvSpPr txBox="1">
            <a:spLocks/>
          </p:cNvSpPr>
          <p:nvPr/>
        </p:nvSpPr>
        <p:spPr bwMode="auto">
          <a:xfrm>
            <a:off x="3543300" y="4558724"/>
            <a:ext cx="25146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3600" dirty="0" smtClean="0">
                <a:solidFill>
                  <a:schemeClr val="accent3"/>
                </a:solidFill>
                <a:latin typeface="Orly's Font 2" pitchFamily="66" charset="0"/>
              </a:rPr>
              <a:t>18 – 11=?</a:t>
            </a:r>
            <a:endParaRPr lang="en-US" sz="36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pic>
        <p:nvPicPr>
          <p:cNvPr id="14" name="Picture 13" descr="Bird.tif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4700" y="3368010"/>
            <a:ext cx="2400300" cy="1318290"/>
          </a:xfrm>
          <a:prstGeom prst="rect">
            <a:avLst/>
          </a:prstGeom>
        </p:spPr>
      </p:pic>
      <p:sp>
        <p:nvSpPr>
          <p:cNvPr id="8" name="Text Placeholder 2"/>
          <p:cNvSpPr txBox="1">
            <a:spLocks/>
          </p:cNvSpPr>
          <p:nvPr/>
        </p:nvSpPr>
        <p:spPr bwMode="auto">
          <a:xfrm>
            <a:off x="228600" y="1353860"/>
            <a:ext cx="7315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indent="-514350">
              <a:buFont typeface="Wingdings" pitchFamily="2" charset="2"/>
              <a:buAutoNum type="arabicPeriod"/>
            </a:pPr>
            <a:r>
              <a:rPr lang="en-US" sz="2800" u="sng" dirty="0" smtClean="0">
                <a:solidFill>
                  <a:schemeClr val="accent1"/>
                </a:solidFill>
              </a:rPr>
              <a:t>Underline</a:t>
            </a:r>
            <a:r>
              <a:rPr lang="en-US" sz="2800" dirty="0" smtClean="0">
                <a:solidFill>
                  <a:schemeClr val="accent1"/>
                </a:solidFill>
              </a:rPr>
              <a:t> important information</a:t>
            </a:r>
          </a:p>
        </p:txBody>
      </p:sp>
      <p:sp>
        <p:nvSpPr>
          <p:cNvPr id="11" name="Text Placeholder 2"/>
          <p:cNvSpPr txBox="1">
            <a:spLocks/>
          </p:cNvSpPr>
          <p:nvPr/>
        </p:nvSpPr>
        <p:spPr bwMode="auto">
          <a:xfrm>
            <a:off x="228600" y="1762780"/>
            <a:ext cx="7315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800" dirty="0" smtClean="0">
                <a:solidFill>
                  <a:schemeClr val="accent1"/>
                </a:solidFill>
              </a:rPr>
              <a:t>2.  Write equation</a:t>
            </a:r>
          </a:p>
        </p:txBody>
      </p:sp>
    </p:spTree>
    <p:extLst>
      <p:ext uri="{BB962C8B-B14F-4D97-AF65-F5344CB8AC3E}">
        <p14:creationId xmlns:p14="http://schemas.microsoft.com/office/powerpoint/2010/main" val="1745978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7" grpId="0" build="p"/>
      <p:bldP spid="13" grpId="0"/>
      <p:bldP spid="8" grpId="1" build="allAtOnce"/>
      <p:bldP spid="11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-114300" y="1191280"/>
            <a:ext cx="54864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3. Create a number line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59" name="Text Placeholder 3"/>
          <p:cNvSpPr txBox="1">
            <a:spLocks/>
          </p:cNvSpPr>
          <p:nvPr/>
        </p:nvSpPr>
        <p:spPr bwMode="auto">
          <a:xfrm>
            <a:off x="2743200" y="2325469"/>
            <a:ext cx="2286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3600" dirty="0" smtClean="0">
                <a:solidFill>
                  <a:schemeClr val="accent3"/>
                </a:solidFill>
                <a:latin typeface="Orly's Font 2" pitchFamily="66" charset="0"/>
              </a:rPr>
              <a:t>18-11=</a:t>
            </a:r>
            <a:endParaRPr lang="en-US" sz="36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pic>
        <p:nvPicPr>
          <p:cNvPr id="61" name="Picture 60" descr="Bird.tif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2200" y="2247513"/>
            <a:ext cx="1943100" cy="1067187"/>
          </a:xfrm>
          <a:prstGeom prst="rect">
            <a:avLst/>
          </a:prstGeom>
        </p:spPr>
      </p:pic>
      <p:sp>
        <p:nvSpPr>
          <p:cNvPr id="60" name="TextBox 59"/>
          <p:cNvSpPr txBox="1"/>
          <p:nvPr/>
        </p:nvSpPr>
        <p:spPr>
          <a:xfrm>
            <a:off x="4229100" y="2325469"/>
            <a:ext cx="29094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latin typeface="Orly's Font 2"/>
                <a:ea typeface="Verdana" pitchFamily="34" charset="0"/>
                <a:cs typeface="Orly's Font 2"/>
              </a:rPr>
              <a:t>7 birds</a:t>
            </a:r>
          </a:p>
        </p:txBody>
      </p:sp>
      <p:sp>
        <p:nvSpPr>
          <p:cNvPr id="62" name="Text Placeholder 2"/>
          <p:cNvSpPr txBox="1">
            <a:spLocks/>
          </p:cNvSpPr>
          <p:nvPr/>
        </p:nvSpPr>
        <p:spPr bwMode="auto">
          <a:xfrm>
            <a:off x="-342900" y="1648480"/>
            <a:ext cx="66294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>
                <a:solidFill>
                  <a:schemeClr val="accent1"/>
                </a:solidFill>
                <a:latin typeface="Orly's Font 2" pitchFamily="66" charset="0"/>
              </a:rPr>
              <a:t>4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. Use number line to solve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63" name="Text Placeholder 2"/>
          <p:cNvSpPr txBox="1">
            <a:spLocks/>
          </p:cNvSpPr>
          <p:nvPr/>
        </p:nvSpPr>
        <p:spPr bwMode="auto">
          <a:xfrm>
            <a:off x="1371600" y="734080"/>
            <a:ext cx="72009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Steps for Solving Word Problems 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66" name="Curved Down Arrow 65"/>
          <p:cNvSpPr/>
          <p:nvPr/>
        </p:nvSpPr>
        <p:spPr>
          <a:xfrm flipH="1">
            <a:off x="1714500" y="3886200"/>
            <a:ext cx="685800" cy="457200"/>
          </a:xfrm>
          <a:prstGeom prst="curvedDownArrow">
            <a:avLst/>
          </a:prstGeom>
          <a:solidFill>
            <a:schemeClr val="accent2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2171700" y="2905780"/>
            <a:ext cx="5715000" cy="1551920"/>
            <a:chOff x="2171700" y="2905780"/>
            <a:chExt cx="5715000" cy="1551920"/>
          </a:xfrm>
        </p:grpSpPr>
        <p:sp>
          <p:nvSpPr>
            <p:cNvPr id="26" name="Curved Down Arrow 25"/>
            <p:cNvSpPr/>
            <p:nvPr/>
          </p:nvSpPr>
          <p:spPr>
            <a:xfrm flipH="1">
              <a:off x="2171700" y="3429000"/>
              <a:ext cx="5715000" cy="1028700"/>
            </a:xfrm>
            <a:prstGeom prst="curvedDownArrow">
              <a:avLst/>
            </a:prstGeom>
            <a:solidFill>
              <a:schemeClr val="accent2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7" name="Text Placeholder 3"/>
            <p:cNvSpPr txBox="1">
              <a:spLocks/>
            </p:cNvSpPr>
            <p:nvPr/>
          </p:nvSpPr>
          <p:spPr bwMode="auto">
            <a:xfrm>
              <a:off x="4686300" y="2905780"/>
              <a:ext cx="68580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Wingdings" pitchFamily="2" charset="2"/>
                <a:buNone/>
              </a:pPr>
              <a:r>
                <a:rPr lang="en-US" sz="2800" dirty="0" smtClean="0">
                  <a:solidFill>
                    <a:schemeClr val="accent5"/>
                  </a:solidFill>
                  <a:latin typeface="Orly's Font 2" pitchFamily="66" charset="0"/>
                </a:rPr>
                <a:t>10</a:t>
              </a:r>
              <a:endParaRPr lang="en-US" sz="2800" dirty="0">
                <a:solidFill>
                  <a:schemeClr val="accent5"/>
                </a:solidFill>
                <a:latin typeface="Orly's Font 2" pitchFamily="66" charset="0"/>
              </a:endParaRPr>
            </a:p>
          </p:txBody>
        </p:sp>
      </p:grpSp>
      <p:sp>
        <p:nvSpPr>
          <p:cNvPr id="68" name="Text Placeholder 3"/>
          <p:cNvSpPr txBox="1">
            <a:spLocks/>
          </p:cNvSpPr>
          <p:nvPr/>
        </p:nvSpPr>
        <p:spPr bwMode="auto">
          <a:xfrm>
            <a:off x="1943100" y="3020080"/>
            <a:ext cx="685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1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800100" y="4391680"/>
            <a:ext cx="7429500" cy="866120"/>
            <a:chOff x="800100" y="4391680"/>
            <a:chExt cx="7429500" cy="866120"/>
          </a:xfrm>
        </p:grpSpPr>
        <p:grpSp>
          <p:nvGrpSpPr>
            <p:cNvPr id="6" name="Group 5"/>
            <p:cNvGrpSpPr/>
            <p:nvPr/>
          </p:nvGrpSpPr>
          <p:grpSpPr>
            <a:xfrm>
              <a:off x="800100" y="4391680"/>
              <a:ext cx="7429500" cy="457200"/>
              <a:chOff x="1828800" y="3429000"/>
              <a:chExt cx="5486400" cy="228600"/>
            </a:xfrm>
          </p:grpSpPr>
          <p:cxnSp>
            <p:nvCxnSpPr>
              <p:cNvPr id="7" name="Straight Connector 6"/>
              <p:cNvCxnSpPr/>
              <p:nvPr/>
            </p:nvCxnSpPr>
            <p:spPr bwMode="auto">
              <a:xfrm>
                <a:off x="2604633" y="3447206"/>
                <a:ext cx="0" cy="210394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Straight Arrow Connector 7"/>
              <p:cNvCxnSpPr/>
              <p:nvPr/>
            </p:nvCxnSpPr>
            <p:spPr bwMode="auto">
              <a:xfrm>
                <a:off x="1828800" y="3549108"/>
                <a:ext cx="5486400" cy="0"/>
              </a:xfrm>
              <a:prstGeom prst="straightConnector1">
                <a:avLst/>
              </a:prstGeom>
              <a:ln w="38100">
                <a:solidFill>
                  <a:schemeClr val="tx1"/>
                </a:solidFill>
                <a:headEnd type="arrow"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Straight Connector 8"/>
              <p:cNvCxnSpPr/>
              <p:nvPr/>
            </p:nvCxnSpPr>
            <p:spPr bwMode="auto">
              <a:xfrm>
                <a:off x="6674236" y="3447206"/>
                <a:ext cx="0" cy="210394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Straight Connector 9"/>
              <p:cNvCxnSpPr/>
              <p:nvPr/>
            </p:nvCxnSpPr>
            <p:spPr bwMode="auto">
              <a:xfrm>
                <a:off x="3011593" y="3447206"/>
                <a:ext cx="0" cy="210394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Straight Connector 10"/>
              <p:cNvCxnSpPr/>
              <p:nvPr/>
            </p:nvCxnSpPr>
            <p:spPr bwMode="auto">
              <a:xfrm>
                <a:off x="3418553" y="3447206"/>
                <a:ext cx="0" cy="210394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Straight Connector 11"/>
              <p:cNvCxnSpPr/>
              <p:nvPr/>
            </p:nvCxnSpPr>
            <p:spPr bwMode="auto">
              <a:xfrm>
                <a:off x="3825513" y="3447206"/>
                <a:ext cx="0" cy="210394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Straight Connector 12"/>
              <p:cNvCxnSpPr/>
              <p:nvPr/>
            </p:nvCxnSpPr>
            <p:spPr bwMode="auto">
              <a:xfrm>
                <a:off x="4232473" y="3447206"/>
                <a:ext cx="0" cy="210394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Straight Connector 13"/>
              <p:cNvCxnSpPr/>
              <p:nvPr/>
            </p:nvCxnSpPr>
            <p:spPr bwMode="auto">
              <a:xfrm>
                <a:off x="4639433" y="3447206"/>
                <a:ext cx="0" cy="210394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Straight Connector 14"/>
              <p:cNvCxnSpPr/>
              <p:nvPr/>
            </p:nvCxnSpPr>
            <p:spPr bwMode="auto">
              <a:xfrm>
                <a:off x="5046393" y="3447206"/>
                <a:ext cx="0" cy="210394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Straight Connector 15"/>
              <p:cNvCxnSpPr/>
              <p:nvPr/>
            </p:nvCxnSpPr>
            <p:spPr bwMode="auto">
              <a:xfrm>
                <a:off x="5453353" y="3447206"/>
                <a:ext cx="0" cy="210394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Straight Connector 16"/>
              <p:cNvCxnSpPr/>
              <p:nvPr/>
            </p:nvCxnSpPr>
            <p:spPr bwMode="auto">
              <a:xfrm>
                <a:off x="5860313" y="3447206"/>
                <a:ext cx="0" cy="210394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Straight Connector 17"/>
              <p:cNvCxnSpPr/>
              <p:nvPr/>
            </p:nvCxnSpPr>
            <p:spPr bwMode="auto">
              <a:xfrm>
                <a:off x="6267273" y="3447206"/>
                <a:ext cx="0" cy="210394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Straight Connector 18"/>
              <p:cNvCxnSpPr/>
              <p:nvPr/>
            </p:nvCxnSpPr>
            <p:spPr bwMode="auto">
              <a:xfrm>
                <a:off x="6972300" y="3429000"/>
                <a:ext cx="0" cy="210394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Straight Connector 19"/>
              <p:cNvCxnSpPr/>
              <p:nvPr/>
            </p:nvCxnSpPr>
            <p:spPr bwMode="auto">
              <a:xfrm>
                <a:off x="2171700" y="3429000"/>
                <a:ext cx="0" cy="210394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" name="Group 1"/>
            <p:cNvGrpSpPr/>
            <p:nvPr/>
          </p:nvGrpSpPr>
          <p:grpSpPr>
            <a:xfrm>
              <a:off x="1673035" y="4734580"/>
              <a:ext cx="6442265" cy="523220"/>
              <a:chOff x="1673035" y="4734580"/>
              <a:chExt cx="6442265" cy="523220"/>
            </a:xfrm>
          </p:grpSpPr>
          <p:sp>
            <p:nvSpPr>
              <p:cNvPr id="25" name="TextBox 24"/>
              <p:cNvSpPr txBox="1"/>
              <p:nvPr/>
            </p:nvSpPr>
            <p:spPr>
              <a:xfrm>
                <a:off x="7531236" y="4734580"/>
                <a:ext cx="584064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dirty="0" smtClean="0">
                    <a:latin typeface="Orly's Font 2"/>
                    <a:ea typeface="Verdana" pitchFamily="34" charset="0"/>
                    <a:cs typeface="Orly's Font 2"/>
                  </a:rPr>
                  <a:t>18</a:t>
                </a:r>
              </a:p>
            </p:txBody>
          </p:sp>
          <p:sp>
            <p:nvSpPr>
              <p:cNvPr id="38" name="TextBox 37"/>
              <p:cNvSpPr txBox="1"/>
              <p:nvPr/>
            </p:nvSpPr>
            <p:spPr>
              <a:xfrm>
                <a:off x="7074036" y="4734580"/>
                <a:ext cx="584064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dirty="0" smtClean="0">
                    <a:latin typeface="Orly's Font 2"/>
                    <a:ea typeface="Verdana" pitchFamily="34" charset="0"/>
                    <a:cs typeface="Orly's Font 2"/>
                  </a:rPr>
                  <a:t>17</a:t>
                </a:r>
              </a:p>
            </p:txBody>
          </p:sp>
          <p:sp>
            <p:nvSpPr>
              <p:cNvPr id="49" name="TextBox 48"/>
              <p:cNvSpPr txBox="1"/>
              <p:nvPr/>
            </p:nvSpPr>
            <p:spPr>
              <a:xfrm>
                <a:off x="6502536" y="4734580"/>
                <a:ext cx="584064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dirty="0" smtClean="0">
                    <a:latin typeface="Orly's Font 2"/>
                    <a:ea typeface="Verdana" pitchFamily="34" charset="0"/>
                    <a:cs typeface="Orly's Font 2"/>
                  </a:rPr>
                  <a:t>16</a:t>
                </a:r>
              </a:p>
            </p:txBody>
          </p:sp>
          <p:sp>
            <p:nvSpPr>
              <p:cNvPr id="50" name="TextBox 49"/>
              <p:cNvSpPr txBox="1"/>
              <p:nvPr/>
            </p:nvSpPr>
            <p:spPr>
              <a:xfrm>
                <a:off x="5943600" y="4734580"/>
                <a:ext cx="584064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dirty="0" smtClean="0">
                    <a:latin typeface="Orly's Font 2"/>
                    <a:ea typeface="Verdana" pitchFamily="34" charset="0"/>
                    <a:cs typeface="Orly's Font 2"/>
                  </a:rPr>
                  <a:t>15</a:t>
                </a:r>
              </a:p>
            </p:txBody>
          </p:sp>
          <p:sp>
            <p:nvSpPr>
              <p:cNvPr id="51" name="TextBox 50"/>
              <p:cNvSpPr txBox="1"/>
              <p:nvPr/>
            </p:nvSpPr>
            <p:spPr>
              <a:xfrm>
                <a:off x="5359536" y="4734580"/>
                <a:ext cx="584064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dirty="0" smtClean="0">
                    <a:latin typeface="Orly's Font 2"/>
                    <a:ea typeface="Verdana" pitchFamily="34" charset="0"/>
                    <a:cs typeface="Orly's Font 2"/>
                  </a:rPr>
                  <a:t>14</a:t>
                </a:r>
              </a:p>
            </p:txBody>
          </p:sp>
          <p:sp>
            <p:nvSpPr>
              <p:cNvPr id="52" name="TextBox 51"/>
              <p:cNvSpPr txBox="1"/>
              <p:nvPr/>
            </p:nvSpPr>
            <p:spPr>
              <a:xfrm>
                <a:off x="4902336" y="4734580"/>
                <a:ext cx="584064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dirty="0" smtClean="0">
                    <a:latin typeface="Orly's Font 2"/>
                    <a:ea typeface="Verdana" pitchFamily="34" charset="0"/>
                    <a:cs typeface="Orly's Font 2"/>
                  </a:rPr>
                  <a:t>13</a:t>
                </a:r>
              </a:p>
            </p:txBody>
          </p:sp>
          <p:sp>
            <p:nvSpPr>
              <p:cNvPr id="53" name="TextBox 52"/>
              <p:cNvSpPr txBox="1"/>
              <p:nvPr/>
            </p:nvSpPr>
            <p:spPr>
              <a:xfrm>
                <a:off x="4343400" y="4734580"/>
                <a:ext cx="584064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dirty="0" smtClean="0">
                    <a:latin typeface="Orly's Font 2"/>
                    <a:ea typeface="Verdana" pitchFamily="34" charset="0"/>
                    <a:cs typeface="Orly's Font 2"/>
                  </a:rPr>
                  <a:t>12</a:t>
                </a:r>
              </a:p>
            </p:txBody>
          </p:sp>
          <p:sp>
            <p:nvSpPr>
              <p:cNvPr id="54" name="TextBox 53"/>
              <p:cNvSpPr txBox="1"/>
              <p:nvPr/>
            </p:nvSpPr>
            <p:spPr>
              <a:xfrm>
                <a:off x="3759336" y="4734580"/>
                <a:ext cx="557414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dirty="0" smtClean="0">
                    <a:latin typeface="Orly's Font 2"/>
                    <a:ea typeface="Verdana" pitchFamily="34" charset="0"/>
                    <a:cs typeface="Orly's Font 2"/>
                  </a:rPr>
                  <a:t>11</a:t>
                </a:r>
              </a:p>
            </p:txBody>
          </p:sp>
          <p:sp>
            <p:nvSpPr>
              <p:cNvPr id="55" name="TextBox 54"/>
              <p:cNvSpPr txBox="1"/>
              <p:nvPr/>
            </p:nvSpPr>
            <p:spPr>
              <a:xfrm>
                <a:off x="3200400" y="4734580"/>
                <a:ext cx="584064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dirty="0" smtClean="0">
                    <a:latin typeface="Orly's Font 2"/>
                    <a:ea typeface="Verdana" pitchFamily="34" charset="0"/>
                    <a:cs typeface="Orly's Font 2"/>
                  </a:rPr>
                  <a:t>10</a:t>
                </a:r>
              </a:p>
            </p:txBody>
          </p:sp>
          <p:sp>
            <p:nvSpPr>
              <p:cNvPr id="56" name="TextBox 55"/>
              <p:cNvSpPr txBox="1"/>
              <p:nvPr/>
            </p:nvSpPr>
            <p:spPr>
              <a:xfrm>
                <a:off x="2816035" y="4734580"/>
                <a:ext cx="384365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dirty="0">
                    <a:latin typeface="Orly's Font 2"/>
                    <a:ea typeface="Verdana" pitchFamily="34" charset="0"/>
                    <a:cs typeface="Orly's Font 2"/>
                  </a:rPr>
                  <a:t>9</a:t>
                </a:r>
                <a:endParaRPr lang="en-US" sz="2800" dirty="0" smtClean="0">
                  <a:latin typeface="Orly's Font 2"/>
                  <a:ea typeface="Verdana" pitchFamily="34" charset="0"/>
                  <a:cs typeface="Orly's Font 2"/>
                </a:endParaRPr>
              </a:p>
            </p:txBody>
          </p:sp>
          <p:sp>
            <p:nvSpPr>
              <p:cNvPr id="57" name="TextBox 56"/>
              <p:cNvSpPr txBox="1"/>
              <p:nvPr/>
            </p:nvSpPr>
            <p:spPr>
              <a:xfrm>
                <a:off x="2244535" y="4734580"/>
                <a:ext cx="384365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dirty="0">
                    <a:latin typeface="Orly's Font 2"/>
                    <a:ea typeface="Verdana" pitchFamily="34" charset="0"/>
                    <a:cs typeface="Orly's Font 2"/>
                  </a:rPr>
                  <a:t>8</a:t>
                </a:r>
                <a:endParaRPr lang="en-US" sz="2800" dirty="0" smtClean="0">
                  <a:latin typeface="Orly's Font 2"/>
                  <a:ea typeface="Verdana" pitchFamily="34" charset="0"/>
                  <a:cs typeface="Orly's Font 2"/>
                </a:endParaRPr>
              </a:p>
            </p:txBody>
          </p:sp>
          <p:sp>
            <p:nvSpPr>
              <p:cNvPr id="58" name="TextBox 57"/>
              <p:cNvSpPr txBox="1"/>
              <p:nvPr/>
            </p:nvSpPr>
            <p:spPr>
              <a:xfrm>
                <a:off x="1673035" y="4734580"/>
                <a:ext cx="384365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dirty="0">
                    <a:latin typeface="Orly's Font 2"/>
                    <a:ea typeface="Verdana" pitchFamily="34" charset="0"/>
                    <a:cs typeface="Orly's Font 2"/>
                  </a:rPr>
                  <a:t>7</a:t>
                </a:r>
                <a:endParaRPr lang="en-US" sz="2800" dirty="0" smtClean="0">
                  <a:latin typeface="Orly's Font 2"/>
                  <a:ea typeface="Verdana" pitchFamily="34" charset="0"/>
                  <a:cs typeface="Orly's Font 2"/>
                </a:endParaRPr>
              </a:p>
            </p:txBody>
          </p:sp>
        </p:grpSp>
        <p:sp>
          <p:nvSpPr>
            <p:cNvPr id="69" name="TextBox 68"/>
            <p:cNvSpPr txBox="1"/>
            <p:nvPr/>
          </p:nvSpPr>
          <p:spPr>
            <a:xfrm>
              <a:off x="1101535" y="4734580"/>
              <a:ext cx="42832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dirty="0">
                  <a:latin typeface="Orly's Font 2"/>
                  <a:ea typeface="Verdana" pitchFamily="34" charset="0"/>
                  <a:cs typeface="Orly's Font 2"/>
                </a:rPr>
                <a:t>6</a:t>
              </a:r>
              <a:endParaRPr lang="en-US" sz="2800" dirty="0" smtClean="0">
                <a:latin typeface="Orly's Font 2"/>
                <a:ea typeface="Verdana" pitchFamily="34" charset="0"/>
                <a:cs typeface="Orly's Font 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05499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9" grpId="0"/>
      <p:bldP spid="60" grpId="0"/>
      <p:bldP spid="62" grpId="0" build="p"/>
      <p:bldP spid="63" grpId="0" build="p"/>
      <p:bldP spid="66" grpId="0" animBg="1"/>
      <p:bldP spid="68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oy.jpg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4271" l="38873" r="6024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100" y="3200400"/>
            <a:ext cx="4472582" cy="2514600"/>
          </a:xfrm>
          <a:prstGeom prst="rect">
            <a:avLst/>
          </a:prstGeom>
        </p:spPr>
      </p:pic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914400" y="1028700"/>
            <a:ext cx="7315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Using the wrong operation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28" name="Text Placeholder 3"/>
          <p:cNvSpPr txBox="1">
            <a:spLocks/>
          </p:cNvSpPr>
          <p:nvPr/>
        </p:nvSpPr>
        <p:spPr bwMode="auto">
          <a:xfrm>
            <a:off x="1143000" y="1600200"/>
            <a:ext cx="74295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err="1" smtClean="0">
                <a:solidFill>
                  <a:schemeClr val="accent5"/>
                </a:solidFill>
                <a:latin typeface="Orly's Font 2" pitchFamily="66" charset="0"/>
              </a:rPr>
              <a:t>Kaleb</a:t>
            </a: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 had 15 gumballs. He ate 3. How many gumballs does he have now?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grpSp>
        <p:nvGrpSpPr>
          <p:cNvPr id="37" name="Group 36"/>
          <p:cNvGrpSpPr/>
          <p:nvPr/>
        </p:nvGrpSpPr>
        <p:grpSpPr>
          <a:xfrm>
            <a:off x="3886200" y="2743200"/>
            <a:ext cx="1600200" cy="685800"/>
            <a:chOff x="2686050" y="2374900"/>
            <a:chExt cx="3771900" cy="1625600"/>
          </a:xfrm>
        </p:grpSpPr>
        <p:cxnSp>
          <p:nvCxnSpPr>
            <p:cNvPr id="38" name="Straight Connector 37"/>
            <p:cNvCxnSpPr/>
            <p:nvPr/>
          </p:nvCxnSpPr>
          <p:spPr>
            <a:xfrm>
              <a:off x="2686050" y="2374900"/>
              <a:ext cx="3771900" cy="162560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/>
            <p:nvPr/>
          </p:nvCxnSpPr>
          <p:spPr>
            <a:xfrm flipH="1">
              <a:off x="2800350" y="2444750"/>
              <a:ext cx="3543300" cy="148590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2" name="Text Placeholder 3"/>
          <p:cNvSpPr txBox="1">
            <a:spLocks/>
          </p:cNvSpPr>
          <p:nvPr/>
        </p:nvSpPr>
        <p:spPr bwMode="auto">
          <a:xfrm>
            <a:off x="3657600" y="2743200"/>
            <a:ext cx="25146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3600" dirty="0" smtClean="0">
                <a:solidFill>
                  <a:schemeClr val="accent3"/>
                </a:solidFill>
                <a:latin typeface="Orly's Font 2" pitchFamily="66" charset="0"/>
              </a:rPr>
              <a:t>15 </a:t>
            </a:r>
            <a:r>
              <a:rPr lang="en-US" sz="3600" dirty="0">
                <a:solidFill>
                  <a:schemeClr val="accent3"/>
                </a:solidFill>
                <a:latin typeface="Orly's Font 2" pitchFamily="66" charset="0"/>
              </a:rPr>
              <a:t>+</a:t>
            </a:r>
            <a:r>
              <a:rPr lang="en-US" sz="3600" dirty="0" smtClean="0">
                <a:solidFill>
                  <a:schemeClr val="accent3"/>
                </a:solidFill>
                <a:latin typeface="Orly's Font 2" pitchFamily="66" charset="0"/>
              </a:rPr>
              <a:t> 3=</a:t>
            </a:r>
            <a:endParaRPr lang="en-US" sz="36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43" name="Cloud Callout 42"/>
          <p:cNvSpPr/>
          <p:nvPr/>
        </p:nvSpPr>
        <p:spPr>
          <a:xfrm>
            <a:off x="4000500" y="2514600"/>
            <a:ext cx="2590800" cy="1356360"/>
          </a:xfrm>
          <a:prstGeom prst="cloudCallout">
            <a:avLst>
              <a:gd name="adj1" fmla="val -74310"/>
              <a:gd name="adj2" fmla="val 23821"/>
            </a:avLst>
          </a:prstGeom>
          <a:solidFill>
            <a:schemeClr val="accent6"/>
          </a:solidFill>
          <a:ln w="38100">
            <a:solidFill>
              <a:schemeClr val="accent5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 smtClean="0">
              <a:solidFill>
                <a:schemeClr val="accent5">
                  <a:lumMod val="50000"/>
                </a:schemeClr>
              </a:solidFill>
              <a:latin typeface="Orly's Font 2" pitchFamily="66" charset="0"/>
            </a:endParaRPr>
          </a:p>
        </p:txBody>
      </p:sp>
      <p:grpSp>
        <p:nvGrpSpPr>
          <p:cNvPr id="18" name="Group 17"/>
          <p:cNvGrpSpPr/>
          <p:nvPr/>
        </p:nvGrpSpPr>
        <p:grpSpPr>
          <a:xfrm>
            <a:off x="4229100" y="2628900"/>
            <a:ext cx="2171700" cy="1028700"/>
            <a:chOff x="4229100" y="3886200"/>
            <a:chExt cx="2171700" cy="1028700"/>
          </a:xfrm>
        </p:grpSpPr>
        <p:sp>
          <p:nvSpPr>
            <p:cNvPr id="17" name="Oval 16"/>
            <p:cNvSpPr/>
            <p:nvPr/>
          </p:nvSpPr>
          <p:spPr>
            <a:xfrm>
              <a:off x="4229100" y="4229100"/>
              <a:ext cx="228600" cy="228600"/>
            </a:xfrm>
            <a:prstGeom prst="ellipse">
              <a:avLst/>
            </a:prstGeom>
            <a:solidFill>
              <a:schemeClr val="accent2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4" name="Oval 43"/>
            <p:cNvSpPr/>
            <p:nvPr/>
          </p:nvSpPr>
          <p:spPr>
            <a:xfrm>
              <a:off x="4686300" y="4343400"/>
              <a:ext cx="228600" cy="228600"/>
            </a:xfrm>
            <a:prstGeom prst="ellipse">
              <a:avLst/>
            </a:prstGeom>
            <a:solidFill>
              <a:schemeClr val="accent3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5" name="Oval 44"/>
            <p:cNvSpPr/>
            <p:nvPr/>
          </p:nvSpPr>
          <p:spPr>
            <a:xfrm>
              <a:off x="4457700" y="4572000"/>
              <a:ext cx="228600" cy="228600"/>
            </a:xfrm>
            <a:prstGeom prst="ellipse">
              <a:avLst/>
            </a:prstGeom>
            <a:solidFill>
              <a:schemeClr val="accent4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6" name="Oval 45"/>
            <p:cNvSpPr/>
            <p:nvPr/>
          </p:nvSpPr>
          <p:spPr>
            <a:xfrm>
              <a:off x="4914900" y="4114800"/>
              <a:ext cx="228600" cy="228600"/>
            </a:xfrm>
            <a:prstGeom prst="ellipse">
              <a:avLst/>
            </a:prstGeom>
            <a:solidFill>
              <a:srgbClr val="FF0000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7" name="Oval 46"/>
            <p:cNvSpPr/>
            <p:nvPr/>
          </p:nvSpPr>
          <p:spPr>
            <a:xfrm>
              <a:off x="5106147" y="4686300"/>
              <a:ext cx="228600" cy="228600"/>
            </a:xfrm>
            <a:prstGeom prst="ellipse">
              <a:avLst/>
            </a:prstGeom>
            <a:solidFill>
              <a:srgbClr val="660066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8" name="Oval 47"/>
            <p:cNvSpPr/>
            <p:nvPr/>
          </p:nvSpPr>
          <p:spPr>
            <a:xfrm>
              <a:off x="5372100" y="4114800"/>
              <a:ext cx="228600" cy="228600"/>
            </a:xfrm>
            <a:prstGeom prst="ellipse">
              <a:avLst/>
            </a:prstGeom>
            <a:solidFill>
              <a:schemeClr val="accent2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9" name="Oval 48"/>
            <p:cNvSpPr/>
            <p:nvPr/>
          </p:nvSpPr>
          <p:spPr>
            <a:xfrm>
              <a:off x="5423647" y="4572000"/>
              <a:ext cx="228600" cy="228600"/>
            </a:xfrm>
            <a:prstGeom prst="ellipse">
              <a:avLst/>
            </a:prstGeom>
            <a:solidFill>
              <a:schemeClr val="accent2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0" name="Oval 49"/>
            <p:cNvSpPr/>
            <p:nvPr/>
          </p:nvSpPr>
          <p:spPr>
            <a:xfrm>
              <a:off x="5829300" y="3886200"/>
              <a:ext cx="228600" cy="228600"/>
            </a:xfrm>
            <a:prstGeom prst="ellipse">
              <a:avLst/>
            </a:prstGeom>
            <a:solidFill>
              <a:schemeClr val="accent3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1" name="Oval 50"/>
            <p:cNvSpPr/>
            <p:nvPr/>
          </p:nvSpPr>
          <p:spPr>
            <a:xfrm>
              <a:off x="5600700" y="4229100"/>
              <a:ext cx="228600" cy="228600"/>
            </a:xfrm>
            <a:prstGeom prst="ellipse">
              <a:avLst/>
            </a:prstGeom>
            <a:solidFill>
              <a:schemeClr val="accent3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2" name="Oval 51"/>
            <p:cNvSpPr/>
            <p:nvPr/>
          </p:nvSpPr>
          <p:spPr>
            <a:xfrm>
              <a:off x="5143500" y="4343400"/>
              <a:ext cx="228600" cy="228600"/>
            </a:xfrm>
            <a:prstGeom prst="ellipse">
              <a:avLst/>
            </a:prstGeom>
            <a:solidFill>
              <a:srgbClr val="FFD200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3" name="Oval 52"/>
            <p:cNvSpPr/>
            <p:nvPr/>
          </p:nvSpPr>
          <p:spPr>
            <a:xfrm>
              <a:off x="5715000" y="4572000"/>
              <a:ext cx="228600" cy="228600"/>
            </a:xfrm>
            <a:prstGeom prst="ellipse">
              <a:avLst/>
            </a:prstGeom>
            <a:solidFill>
              <a:srgbClr val="FFD200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4" name="Oval 53"/>
            <p:cNvSpPr/>
            <p:nvPr/>
          </p:nvSpPr>
          <p:spPr>
            <a:xfrm>
              <a:off x="6172200" y="4229100"/>
              <a:ext cx="228600" cy="228600"/>
            </a:xfrm>
            <a:prstGeom prst="ellipse">
              <a:avLst/>
            </a:prstGeom>
            <a:solidFill>
              <a:srgbClr val="FF0000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5" name="Oval 54"/>
            <p:cNvSpPr/>
            <p:nvPr/>
          </p:nvSpPr>
          <p:spPr>
            <a:xfrm>
              <a:off x="5143500" y="3886200"/>
              <a:ext cx="228600" cy="228600"/>
            </a:xfrm>
            <a:prstGeom prst="ellipse">
              <a:avLst/>
            </a:prstGeom>
            <a:solidFill>
              <a:srgbClr val="FF0000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6" name="Oval 55"/>
            <p:cNvSpPr/>
            <p:nvPr/>
          </p:nvSpPr>
          <p:spPr>
            <a:xfrm>
              <a:off x="4800600" y="4572000"/>
              <a:ext cx="228600" cy="228600"/>
            </a:xfrm>
            <a:prstGeom prst="ellipse">
              <a:avLst/>
            </a:prstGeom>
            <a:solidFill>
              <a:srgbClr val="660066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7" name="Oval 56"/>
            <p:cNvSpPr/>
            <p:nvPr/>
          </p:nvSpPr>
          <p:spPr>
            <a:xfrm>
              <a:off x="4457700" y="4000500"/>
              <a:ext cx="228600" cy="228600"/>
            </a:xfrm>
            <a:prstGeom prst="ellipse">
              <a:avLst/>
            </a:prstGeom>
            <a:solidFill>
              <a:srgbClr val="660066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58" name="Group 57"/>
          <p:cNvGrpSpPr/>
          <p:nvPr/>
        </p:nvGrpSpPr>
        <p:grpSpPr>
          <a:xfrm>
            <a:off x="5715000" y="2628900"/>
            <a:ext cx="419100" cy="266700"/>
            <a:chOff x="2686050" y="2374900"/>
            <a:chExt cx="3771900" cy="1625600"/>
          </a:xfrm>
        </p:grpSpPr>
        <p:cxnSp>
          <p:nvCxnSpPr>
            <p:cNvPr id="59" name="Straight Connector 58"/>
            <p:cNvCxnSpPr/>
            <p:nvPr/>
          </p:nvCxnSpPr>
          <p:spPr>
            <a:xfrm>
              <a:off x="2686050" y="2374900"/>
              <a:ext cx="3771900" cy="162560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/>
            <p:cNvCxnSpPr/>
            <p:nvPr/>
          </p:nvCxnSpPr>
          <p:spPr>
            <a:xfrm flipH="1">
              <a:off x="2800350" y="2444750"/>
              <a:ext cx="3543300" cy="148590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1" name="Group 60"/>
          <p:cNvGrpSpPr/>
          <p:nvPr/>
        </p:nvGrpSpPr>
        <p:grpSpPr>
          <a:xfrm>
            <a:off x="6057900" y="2971800"/>
            <a:ext cx="419100" cy="266700"/>
            <a:chOff x="2686050" y="2374900"/>
            <a:chExt cx="3771900" cy="1625600"/>
          </a:xfrm>
        </p:grpSpPr>
        <p:cxnSp>
          <p:nvCxnSpPr>
            <p:cNvPr id="62" name="Straight Connector 61"/>
            <p:cNvCxnSpPr/>
            <p:nvPr/>
          </p:nvCxnSpPr>
          <p:spPr>
            <a:xfrm>
              <a:off x="2686050" y="2374900"/>
              <a:ext cx="3771900" cy="162560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/>
            <p:cNvCxnSpPr/>
            <p:nvPr/>
          </p:nvCxnSpPr>
          <p:spPr>
            <a:xfrm flipH="1">
              <a:off x="2800350" y="2444750"/>
              <a:ext cx="3543300" cy="148590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4" name="Group 63"/>
          <p:cNvGrpSpPr/>
          <p:nvPr/>
        </p:nvGrpSpPr>
        <p:grpSpPr>
          <a:xfrm>
            <a:off x="5600700" y="3314700"/>
            <a:ext cx="419100" cy="266700"/>
            <a:chOff x="2686050" y="2374900"/>
            <a:chExt cx="3771900" cy="1625600"/>
          </a:xfrm>
        </p:grpSpPr>
        <p:cxnSp>
          <p:nvCxnSpPr>
            <p:cNvPr id="65" name="Straight Connector 64"/>
            <p:cNvCxnSpPr/>
            <p:nvPr/>
          </p:nvCxnSpPr>
          <p:spPr>
            <a:xfrm>
              <a:off x="2686050" y="2374900"/>
              <a:ext cx="3771900" cy="162560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/>
            <p:cNvCxnSpPr/>
            <p:nvPr/>
          </p:nvCxnSpPr>
          <p:spPr>
            <a:xfrm flipH="1">
              <a:off x="2800350" y="2444750"/>
              <a:ext cx="3543300" cy="148590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7" name="Text Placeholder 3"/>
          <p:cNvSpPr txBox="1">
            <a:spLocks/>
          </p:cNvSpPr>
          <p:nvPr/>
        </p:nvSpPr>
        <p:spPr bwMode="auto">
          <a:xfrm>
            <a:off x="4114800" y="4039969"/>
            <a:ext cx="9144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3600" dirty="0" smtClean="0">
                <a:solidFill>
                  <a:schemeClr val="accent3"/>
                </a:solidFill>
                <a:latin typeface="Orly's Font 2" pitchFamily="66" charset="0"/>
              </a:rPr>
              <a:t>15 </a:t>
            </a:r>
            <a:endParaRPr lang="en-US" sz="36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68" name="Text Placeholder 3"/>
          <p:cNvSpPr txBox="1">
            <a:spLocks/>
          </p:cNvSpPr>
          <p:nvPr/>
        </p:nvSpPr>
        <p:spPr bwMode="auto">
          <a:xfrm>
            <a:off x="4800600" y="4000500"/>
            <a:ext cx="5334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3600" dirty="0">
                <a:solidFill>
                  <a:schemeClr val="accent3"/>
                </a:solidFill>
                <a:latin typeface="Orly's Font 2" pitchFamily="66" charset="0"/>
              </a:rPr>
              <a:t>-</a:t>
            </a:r>
            <a:r>
              <a:rPr lang="en-US" sz="3600" dirty="0" smtClean="0">
                <a:solidFill>
                  <a:schemeClr val="accent3"/>
                </a:solidFill>
                <a:latin typeface="Orly's Font 2" pitchFamily="66" charset="0"/>
              </a:rPr>
              <a:t> </a:t>
            </a:r>
            <a:endParaRPr lang="en-US" sz="36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69" name="Text Placeholder 3"/>
          <p:cNvSpPr txBox="1">
            <a:spLocks/>
          </p:cNvSpPr>
          <p:nvPr/>
        </p:nvSpPr>
        <p:spPr bwMode="auto">
          <a:xfrm>
            <a:off x="5143500" y="4000500"/>
            <a:ext cx="9144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3600" dirty="0">
                <a:solidFill>
                  <a:schemeClr val="accent3"/>
                </a:solidFill>
                <a:latin typeface="Orly's Font 2" pitchFamily="66" charset="0"/>
              </a:rPr>
              <a:t>3</a:t>
            </a:r>
            <a:r>
              <a:rPr lang="en-US" sz="3600" dirty="0" smtClean="0">
                <a:solidFill>
                  <a:schemeClr val="accent3"/>
                </a:solidFill>
                <a:latin typeface="Orly's Font 2" pitchFamily="66" charset="0"/>
              </a:rPr>
              <a:t> </a:t>
            </a:r>
            <a:endParaRPr lang="en-US" sz="36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70" name="Text Placeholder 3"/>
          <p:cNvSpPr txBox="1">
            <a:spLocks/>
          </p:cNvSpPr>
          <p:nvPr/>
        </p:nvSpPr>
        <p:spPr bwMode="auto">
          <a:xfrm>
            <a:off x="5372100" y="4000500"/>
            <a:ext cx="14859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3600" dirty="0" smtClean="0">
                <a:solidFill>
                  <a:schemeClr val="accent3"/>
                </a:solidFill>
                <a:latin typeface="Orly's Font 2" pitchFamily="66" charset="0"/>
              </a:rPr>
              <a:t> = 12 </a:t>
            </a:r>
            <a:endParaRPr lang="en-US" sz="36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cxnSp>
        <p:nvCxnSpPr>
          <p:cNvPr id="71" name="Straight Connector 70"/>
          <p:cNvCxnSpPr/>
          <p:nvPr/>
        </p:nvCxnSpPr>
        <p:spPr>
          <a:xfrm>
            <a:off x="6286500" y="2057400"/>
            <a:ext cx="914400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Straight Connector 71"/>
          <p:cNvCxnSpPr/>
          <p:nvPr/>
        </p:nvCxnSpPr>
        <p:spPr>
          <a:xfrm>
            <a:off x="3200400" y="2057400"/>
            <a:ext cx="1943100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14590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000"/>
                            </p:stCondLst>
                            <p:childTnLst>
                              <p:par>
                                <p:cTn id="65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50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28" grpId="0" build="p"/>
      <p:bldP spid="42" grpId="0"/>
      <p:bldP spid="42" grpId="1"/>
      <p:bldP spid="43" grpId="1" animBg="1"/>
      <p:bldP spid="67" grpId="1"/>
      <p:bldP spid="68" grpId="0"/>
      <p:bldP spid="69" grpId="0"/>
      <p:bldP spid="7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3"/>
          <p:cNvSpPr txBox="1">
            <a:spLocks/>
          </p:cNvSpPr>
          <p:nvPr/>
        </p:nvSpPr>
        <p:spPr bwMode="auto">
          <a:xfrm>
            <a:off x="457200" y="1929705"/>
            <a:ext cx="8115300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Yesterday, </a:t>
            </a:r>
            <a:r>
              <a:rPr lang="en-US" sz="2800" dirty="0" err="1" smtClean="0">
                <a:solidFill>
                  <a:schemeClr val="accent5"/>
                </a:solidFill>
                <a:latin typeface="Orly's Font 2" pitchFamily="66" charset="0"/>
              </a:rPr>
              <a:t>Jada</a:t>
            </a: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 read 27 pages in her book. Today she read 70 more pages. How many pages did she read altogether?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cxnSp>
        <p:nvCxnSpPr>
          <p:cNvPr id="4" name="Straight Connector 3"/>
          <p:cNvCxnSpPr/>
          <p:nvPr/>
        </p:nvCxnSpPr>
        <p:spPr>
          <a:xfrm>
            <a:off x="4572000" y="2400300"/>
            <a:ext cx="1714500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4800600" y="2857500"/>
            <a:ext cx="2743200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8" descr="Book1.tif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0400" y="3314700"/>
            <a:ext cx="2705480" cy="1485900"/>
          </a:xfrm>
          <a:prstGeom prst="rect">
            <a:avLst/>
          </a:prstGeom>
        </p:spPr>
      </p:pic>
      <p:sp>
        <p:nvSpPr>
          <p:cNvPr id="10" name="Text Placeholder 2"/>
          <p:cNvSpPr txBox="1">
            <a:spLocks/>
          </p:cNvSpPr>
          <p:nvPr/>
        </p:nvSpPr>
        <p:spPr bwMode="auto">
          <a:xfrm>
            <a:off x="228600" y="1305580"/>
            <a:ext cx="7315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800" dirty="0" smtClean="0">
                <a:solidFill>
                  <a:schemeClr val="accent1"/>
                </a:solidFill>
              </a:rPr>
              <a:t>2.  Write equation</a:t>
            </a:r>
          </a:p>
        </p:txBody>
      </p:sp>
      <p:sp>
        <p:nvSpPr>
          <p:cNvPr id="7" name="Text Placeholder 2"/>
          <p:cNvSpPr txBox="1">
            <a:spLocks/>
          </p:cNvSpPr>
          <p:nvPr/>
        </p:nvSpPr>
        <p:spPr bwMode="auto">
          <a:xfrm>
            <a:off x="228600" y="914400"/>
            <a:ext cx="7315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indent="-514350">
              <a:buFont typeface="Wingdings" pitchFamily="2" charset="2"/>
              <a:buAutoNum type="arabicPeriod"/>
            </a:pPr>
            <a:r>
              <a:rPr lang="en-US" sz="2800" dirty="0" smtClean="0">
                <a:solidFill>
                  <a:schemeClr val="accent1"/>
                </a:solidFill>
              </a:rPr>
              <a:t>Underline important information</a:t>
            </a:r>
          </a:p>
        </p:txBody>
      </p:sp>
      <p:sp>
        <p:nvSpPr>
          <p:cNvPr id="12" name="Text Placeholder 3"/>
          <p:cNvSpPr txBox="1">
            <a:spLocks/>
          </p:cNvSpPr>
          <p:nvPr/>
        </p:nvSpPr>
        <p:spPr bwMode="auto">
          <a:xfrm>
            <a:off x="3543300" y="4725769"/>
            <a:ext cx="25146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3600" dirty="0" smtClean="0">
                <a:solidFill>
                  <a:schemeClr val="accent3"/>
                </a:solidFill>
                <a:latin typeface="Orly's Font 2" pitchFamily="66" charset="0"/>
              </a:rPr>
              <a:t>27 + 70 =</a:t>
            </a:r>
            <a:endParaRPr lang="en-US" sz="3600" dirty="0">
              <a:solidFill>
                <a:schemeClr val="accent3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5499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/>
      <p:bldP spid="10" grpId="0" build="p"/>
      <p:bldP spid="7" grpId="0" build="allAtOnce"/>
      <p:bldP spid="12" grpId="0"/>
    </p:bldLst>
  </p:timing>
</p:sld>
</file>

<file path=ppt/theme/theme1.xml><?xml version="1.0" encoding="utf-8"?>
<a:theme xmlns:a="http://schemas.openxmlformats.org/drawingml/2006/main" name="Office Theme">
  <a:themeElements>
    <a:clrScheme name="Learn Zillion">
      <a:dk1>
        <a:sysClr val="windowText" lastClr="000000"/>
      </a:dk1>
      <a:lt1>
        <a:sysClr val="window" lastClr="FFFFFF"/>
      </a:lt1>
      <a:dk2>
        <a:srgbClr val="7F7F7F"/>
      </a:dk2>
      <a:lt2>
        <a:srgbClr val="BFBFBF"/>
      </a:lt2>
      <a:accent1>
        <a:srgbClr val="0078AE"/>
      </a:accent1>
      <a:accent2>
        <a:srgbClr val="00BCE4"/>
      </a:accent2>
      <a:accent3>
        <a:srgbClr val="E86D1F"/>
      </a:accent3>
      <a:accent4>
        <a:srgbClr val="FFD200"/>
      </a:accent4>
      <a:accent5>
        <a:srgbClr val="5E9732"/>
      </a:accent5>
      <a:accent6>
        <a:srgbClr val="8DC63F"/>
      </a:accent6>
      <a:hlink>
        <a:srgbClr val="000000"/>
      </a:hlink>
      <a:folHlink>
        <a:srgbClr val="000000"/>
      </a:folHlink>
    </a:clrScheme>
    <a:fontScheme name="Learn Zillio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2"/>
        </a:solidFill>
        <a:ln w="38100">
          <a:solidFill>
            <a:schemeClr val="accent1"/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sz="2400" dirty="0" err="1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8100"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sz="2800" dirty="0" smtClean="0">
            <a:latin typeface="Orly's Font" pitchFamily="66" charset="0"/>
            <a:ea typeface="Verdana" pitchFamily="34" charset="0"/>
            <a:cs typeface="Verdana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10571</TotalTime>
  <Words>346</Words>
  <Application>Microsoft Office PowerPoint</Application>
  <PresentationFormat>On-screen Show (16:10)</PresentationFormat>
  <Paragraphs>123</Paragraphs>
  <Slides>11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9" baseType="lpstr">
      <vt:lpstr>Arial</vt:lpstr>
      <vt:lpstr>Orly's Font 2</vt:lpstr>
      <vt:lpstr>Courier New</vt:lpstr>
      <vt:lpstr>MS PGothic</vt:lpstr>
      <vt:lpstr>Wingdings</vt:lpstr>
      <vt:lpstr>Calibri</vt:lpstr>
      <vt:lpstr>Verdana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TM2-1</dc:creator>
  <cp:lastModifiedBy>laptop</cp:lastModifiedBy>
  <cp:revision>301</cp:revision>
  <dcterms:created xsi:type="dcterms:W3CDTF">2011-06-12T17:04:43Z</dcterms:created>
  <dcterms:modified xsi:type="dcterms:W3CDTF">2015-06-07T15:05:04Z</dcterms:modified>
</cp:coreProperties>
</file>